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99" r:id="rId2"/>
    <p:sldId id="256" r:id="rId3"/>
    <p:sldId id="267" r:id="rId4"/>
    <p:sldId id="335" r:id="rId5"/>
    <p:sldId id="269" r:id="rId6"/>
    <p:sldId id="284" r:id="rId7"/>
    <p:sldId id="316" r:id="rId8"/>
    <p:sldId id="265" r:id="rId9"/>
    <p:sldId id="278" r:id="rId10"/>
    <p:sldId id="337" r:id="rId11"/>
    <p:sldId id="266" r:id="rId12"/>
    <p:sldId id="286" r:id="rId13"/>
    <p:sldId id="288" r:id="rId14"/>
    <p:sldId id="289" r:id="rId15"/>
    <p:sldId id="319" r:id="rId16"/>
    <p:sldId id="311" r:id="rId17"/>
    <p:sldId id="290" r:id="rId18"/>
    <p:sldId id="295" r:id="rId19"/>
    <p:sldId id="320" r:id="rId20"/>
    <p:sldId id="294" r:id="rId21"/>
    <p:sldId id="336" r:id="rId22"/>
    <p:sldId id="296" r:id="rId23"/>
    <p:sldId id="297" r:id="rId24"/>
    <p:sldId id="334" r:id="rId25"/>
    <p:sldId id="298" r:id="rId26"/>
    <p:sldId id="275" r:id="rId27"/>
    <p:sldId id="338" r:id="rId28"/>
    <p:sldId id="258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 and Kat Greenwood-Dalton" initials="EaKG" lastIdx="8" clrIdx="0">
    <p:extLst>
      <p:ext uri="{19B8F6BF-5375-455C-9EA6-DF929625EA0E}">
        <p15:presenceInfo xmlns:p15="http://schemas.microsoft.com/office/powerpoint/2012/main" userId="dfe243d253cfe3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0" autoAdjust="0"/>
    <p:restoredTop sz="94660"/>
  </p:normalViewPr>
  <p:slideViewPr>
    <p:cSldViewPr snapToGrid="0">
      <p:cViewPr>
        <p:scale>
          <a:sx n="86" d="100"/>
          <a:sy n="86" d="100"/>
        </p:scale>
        <p:origin x="6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16T20:50:17.770" idx="1">
    <p:pos x="10" y="10"/>
    <p:text>about me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3T02:43:05.229" idx="7">
    <p:pos x="10" y="10"/>
    <p:text>push to day 2?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3T07:52:09.088" idx="8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7" y="2153721"/>
            <a:ext cx="3468872" cy="2196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460874" y="5768974"/>
            <a:ext cx="2965161" cy="10890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6150810" y="2153721"/>
            <a:ext cx="4439603" cy="306982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50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8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9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7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235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825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299" y="2150225"/>
            <a:ext cx="7931035" cy="3755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7440" y="2798618"/>
            <a:ext cx="9070956" cy="310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707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29128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3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2913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331" y="2540926"/>
            <a:ext cx="6844918" cy="272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991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7" r:id="rId3"/>
    <p:sldLayoutId id="2147483676" r:id="rId4"/>
    <p:sldLayoutId id="2147483684" r:id="rId5"/>
    <p:sldLayoutId id="2147483675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help/141636465971794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ocs.google.com/forms/d/1Kde0L2mCoiEN1U7TJYa0srt_Yk4pO3JRdSF3aM2P65o/viewform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xygen.com/very-real/8-insane-social-media-posts-that-got-people-fired" TargetMode="External"/><Relationship Id="rId2" Type="http://schemas.openxmlformats.org/officeDocument/2006/relationships/hyperlink" Target="https://youtu.be/BKZqGJONH68" TargetMode="External"/><Relationship Id="rId1" Type="http://schemas.openxmlformats.org/officeDocument/2006/relationships/slideLayout" Target="../slideLayouts/slideLayout9.xml"/><Relationship Id="rId5" Type="http://schemas.openxmlformats.org/officeDocument/2006/relationships/comments" Target="../comments/comment2.xml"/><Relationship Id="rId4" Type="http://schemas.openxmlformats.org/officeDocument/2006/relationships/hyperlink" Target="http://www.huffingtonpost.com/news/fired-over-facebook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953194"/>
            <a:ext cx="6876431" cy="3286298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media &amp; career mobility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1505" y="4533555"/>
            <a:ext cx="7197855" cy="1301979"/>
          </a:xfrm>
        </p:spPr>
        <p:txBody>
          <a:bodyPr>
            <a:normAutofit/>
          </a:bodyPr>
          <a:lstStyle/>
          <a:p>
            <a:r>
              <a:rPr lang="en-US" dirty="0"/>
              <a:t>Day two</a:t>
            </a:r>
          </a:p>
          <a:p>
            <a:r>
              <a:rPr lang="en-US" dirty="0"/>
              <a:t>Eliza greenwood</a:t>
            </a:r>
          </a:p>
          <a:p>
            <a:r>
              <a:rPr lang="en-US" dirty="0"/>
              <a:t>@</a:t>
            </a:r>
            <a:r>
              <a:rPr lang="en-US" dirty="0" err="1"/>
              <a:t>E_lizaG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2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Bonus: Engage on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Twitter</a:t>
            </a:r>
          </a:p>
          <a:p>
            <a:pPr lvl="1"/>
            <a:r>
              <a:rPr lang="en-US" dirty="0"/>
              <a:t>Reply to, fav or RT (retweet) any of my posts – use #LCBSM and @TheLCB1985</a:t>
            </a:r>
          </a:p>
          <a:p>
            <a:pPr lvl="1"/>
            <a:r>
              <a:rPr lang="en-US" dirty="0"/>
              <a:t>Follow LCB</a:t>
            </a:r>
          </a:p>
          <a:p>
            <a:r>
              <a:rPr lang="en-US" dirty="0"/>
              <a:t>LinkedIn</a:t>
            </a:r>
          </a:p>
          <a:p>
            <a:pPr lvl="1"/>
            <a:r>
              <a:rPr lang="en-US" dirty="0"/>
              <a:t>Comment on, like or share any of my recent posts</a:t>
            </a:r>
          </a:p>
          <a:p>
            <a:pPr lvl="1"/>
            <a:r>
              <a:rPr lang="en-US" dirty="0"/>
              <a:t>Follow LCB</a:t>
            </a:r>
          </a:p>
          <a:p>
            <a:r>
              <a:rPr lang="en-US" dirty="0"/>
              <a:t>Facebook </a:t>
            </a:r>
          </a:p>
          <a:p>
            <a:pPr lvl="1"/>
            <a:r>
              <a:rPr lang="en-US" dirty="0"/>
              <a:t>Comment, like or share any of my (public) posts</a:t>
            </a:r>
          </a:p>
          <a:p>
            <a:pPr lvl="1"/>
            <a:r>
              <a:rPr lang="en-US" dirty="0"/>
              <a:t>Follow LCB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473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7" y="381000"/>
            <a:ext cx="9387563" cy="2827713"/>
          </a:xfrm>
        </p:spPr>
        <p:txBody>
          <a:bodyPr>
            <a:normAutofit fontScale="90000"/>
          </a:bodyPr>
          <a:lstStyle/>
          <a:p>
            <a:r>
              <a:rPr lang="en-US" dirty="0"/>
              <a:t>Reverse engineer: Find keywords on postings then compare with people with those titles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2727" y="3054851"/>
            <a:ext cx="5347578" cy="669163"/>
          </a:xfrm>
        </p:spPr>
        <p:txBody>
          <a:bodyPr/>
          <a:lstStyle/>
          <a:p>
            <a:r>
              <a:rPr lang="en-US" dirty="0"/>
              <a:t>Find keywords on postings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339" y="3877876"/>
            <a:ext cx="5958147" cy="2085120"/>
          </a:xfrm>
        </p:spPr>
        <p:txBody>
          <a:bodyPr numCol="2">
            <a:normAutofit fontScale="92500"/>
          </a:bodyPr>
          <a:lstStyle/>
          <a:p>
            <a:r>
              <a:rPr lang="en-US" dirty="0"/>
              <a:t>Social Media</a:t>
            </a:r>
          </a:p>
          <a:p>
            <a:pPr lvl="1"/>
            <a:r>
              <a:rPr lang="en-US" dirty="0"/>
              <a:t>LinkedIn</a:t>
            </a:r>
          </a:p>
          <a:p>
            <a:pPr lvl="1"/>
            <a:r>
              <a:rPr lang="en-US" dirty="0"/>
              <a:t>Twitter</a:t>
            </a:r>
          </a:p>
          <a:p>
            <a:pPr lvl="1"/>
            <a:r>
              <a:rPr lang="en-US" dirty="0"/>
              <a:t>Facebook</a:t>
            </a:r>
          </a:p>
          <a:p>
            <a:endParaRPr lang="en-US" dirty="0"/>
          </a:p>
          <a:p>
            <a:r>
              <a:rPr lang="en-US" dirty="0"/>
              <a:t>Sites</a:t>
            </a:r>
          </a:p>
          <a:p>
            <a:pPr lvl="1"/>
            <a:r>
              <a:rPr lang="en-US" dirty="0" err="1"/>
              <a:t>Craigs</a:t>
            </a:r>
            <a:r>
              <a:rPr lang="en-US" dirty="0"/>
              <a:t> List</a:t>
            </a:r>
          </a:p>
          <a:p>
            <a:pPr lvl="1"/>
            <a:r>
              <a:rPr lang="en-US" dirty="0"/>
              <a:t>Monster.com</a:t>
            </a:r>
          </a:p>
          <a:p>
            <a:pPr lvl="1"/>
            <a:r>
              <a:rPr lang="en-US" dirty="0"/>
              <a:t>Indeed.com</a:t>
            </a:r>
          </a:p>
          <a:p>
            <a:pPr lvl="1"/>
            <a:r>
              <a:rPr lang="en-US" dirty="0"/>
              <a:t>TheMuse.com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02445" y="3208713"/>
            <a:ext cx="2537845" cy="1030602"/>
          </a:xfrm>
        </p:spPr>
        <p:txBody>
          <a:bodyPr/>
          <a:lstStyle/>
          <a:p>
            <a:r>
              <a:rPr lang="en-US" dirty="0"/>
              <a:t>Compare to people in those fields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72759" y="4394309"/>
            <a:ext cx="1828492" cy="21182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Peers</a:t>
            </a:r>
          </a:p>
          <a:p>
            <a:r>
              <a:rPr lang="en-US" dirty="0"/>
              <a:t>Colleagues</a:t>
            </a:r>
          </a:p>
          <a:p>
            <a:r>
              <a:rPr lang="en-US" dirty="0"/>
              <a:t>Potential Bosses</a:t>
            </a:r>
          </a:p>
          <a:p>
            <a:r>
              <a:rPr lang="en-US" dirty="0"/>
              <a:t>Mentors</a:t>
            </a:r>
          </a:p>
          <a:p>
            <a:r>
              <a:rPr lang="en-US" dirty="0"/>
              <a:t>Mentees</a:t>
            </a:r>
          </a:p>
        </p:txBody>
      </p:sp>
    </p:spTree>
    <p:extLst>
      <p:ext uri="{BB962C8B-B14F-4D97-AF65-F5344CB8AC3E}">
        <p14:creationId xmlns:p14="http://schemas.microsoft.com/office/powerpoint/2010/main" val="1552489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*Gap Analysis – audit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6" y="2153721"/>
            <a:ext cx="4595349" cy="2220386"/>
          </a:xfrm>
        </p:spPr>
        <p:txBody>
          <a:bodyPr/>
          <a:lstStyle/>
          <a:p>
            <a:r>
              <a:rPr lang="en-US" dirty="0"/>
              <a:t>Target</a:t>
            </a:r>
          </a:p>
          <a:p>
            <a:pPr lvl="1"/>
            <a:r>
              <a:rPr lang="en-US" dirty="0"/>
              <a:t>How do you describe their brand?</a:t>
            </a:r>
          </a:p>
          <a:p>
            <a:pPr lvl="1"/>
            <a:r>
              <a:rPr lang="en-US" dirty="0"/>
              <a:t>What is their social media presence?</a:t>
            </a:r>
          </a:p>
          <a:p>
            <a:pPr lvl="1"/>
            <a:r>
              <a:rPr lang="en-US" dirty="0"/>
              <a:t>Did you learn anything new?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150810" y="2153722"/>
            <a:ext cx="5013059" cy="2268154"/>
          </a:xfrm>
        </p:spPr>
        <p:txBody>
          <a:bodyPr/>
          <a:lstStyle/>
          <a:p>
            <a:r>
              <a:rPr lang="en-US" dirty="0"/>
              <a:t>You</a:t>
            </a:r>
          </a:p>
          <a:p>
            <a:pPr lvl="1"/>
            <a:r>
              <a:rPr lang="en-US" dirty="0"/>
              <a:t>What channels are you on?</a:t>
            </a:r>
          </a:p>
          <a:p>
            <a:pPr lvl="1"/>
            <a:r>
              <a:rPr lang="en-US" dirty="0"/>
              <a:t>What topics are you posting about?</a:t>
            </a:r>
          </a:p>
          <a:p>
            <a:pPr lvl="1"/>
            <a:r>
              <a:rPr lang="en-US" dirty="0"/>
              <a:t>What kind of KPIs do you want to start tracking?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11354" y="4763070"/>
            <a:ext cx="5078911" cy="1617260"/>
          </a:xfrm>
        </p:spPr>
        <p:txBody>
          <a:bodyPr/>
          <a:lstStyle/>
          <a:p>
            <a:r>
              <a:rPr lang="en-US" dirty="0"/>
              <a:t>Them</a:t>
            </a:r>
          </a:p>
          <a:p>
            <a:pPr lvl="1"/>
            <a:r>
              <a:rPr lang="en-US" dirty="0"/>
              <a:t>What channels are your competitors on?</a:t>
            </a:r>
          </a:p>
          <a:p>
            <a:pPr lvl="1"/>
            <a:r>
              <a:rPr lang="en-US" dirty="0"/>
              <a:t>What topics are they posting about?</a:t>
            </a:r>
          </a:p>
          <a:p>
            <a:pPr lvl="1"/>
            <a:r>
              <a:rPr lang="en-US" dirty="0"/>
              <a:t>What are their posting ratios?</a:t>
            </a:r>
          </a:p>
        </p:txBody>
      </p:sp>
    </p:spTree>
    <p:extLst>
      <p:ext uri="{BB962C8B-B14F-4D97-AF65-F5344CB8AC3E}">
        <p14:creationId xmlns:p14="http://schemas.microsoft.com/office/powerpoint/2010/main" val="2264163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Accessibility &amp; advocacy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</p:txBody>
      </p:sp>
    </p:spTree>
    <p:extLst>
      <p:ext uri="{BB962C8B-B14F-4D97-AF65-F5344CB8AC3E}">
        <p14:creationId xmlns:p14="http://schemas.microsoft.com/office/powerpoint/2010/main" val="172027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workarounds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Facebook</a:t>
            </a:r>
            <a:r>
              <a:rPr lang="en-US" dirty="0"/>
              <a:t> </a:t>
            </a:r>
          </a:p>
          <a:p>
            <a:r>
              <a:rPr lang="en-US" dirty="0"/>
              <a:t>Twitter</a:t>
            </a:r>
          </a:p>
          <a:p>
            <a:r>
              <a:rPr lang="en-US" dirty="0"/>
              <a:t>LinkedIn</a:t>
            </a:r>
          </a:p>
          <a:p>
            <a:r>
              <a:rPr lang="en-US" dirty="0"/>
              <a:t>Twitter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pitfalls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Some features are available on desktop but not iPhone</a:t>
            </a:r>
          </a:p>
        </p:txBody>
      </p:sp>
    </p:spTree>
    <p:extLst>
      <p:ext uri="{BB962C8B-B14F-4D97-AF65-F5344CB8AC3E}">
        <p14:creationId xmlns:p14="http://schemas.microsoft.com/office/powerpoint/2010/main" val="135464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9603556" cy="793272"/>
          </a:xfrm>
        </p:spPr>
        <p:txBody>
          <a:bodyPr/>
          <a:lstStyle/>
          <a:p>
            <a:r>
              <a:rPr lang="en-US" dirty="0"/>
              <a:t>#a11y publishing Pro-tips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678" y="1560758"/>
            <a:ext cx="6063522" cy="4560480"/>
          </a:xfrm>
        </p:spPr>
        <p:txBody>
          <a:bodyPr>
            <a:normAutofit lnSpcReduction="10000"/>
          </a:bodyPr>
          <a:lstStyle/>
          <a:p>
            <a:r>
              <a:rPr lang="en-US" sz="3800" b="1" dirty="0">
                <a:solidFill>
                  <a:schemeClr val="tx1"/>
                </a:solidFill>
              </a:rPr>
              <a:t>Across channels</a:t>
            </a:r>
          </a:p>
          <a:p>
            <a:pPr lvl="1"/>
            <a:r>
              <a:rPr lang="en-US" sz="3800" b="1" i="1" dirty="0">
                <a:solidFill>
                  <a:schemeClr val="tx1"/>
                </a:solidFill>
              </a:rPr>
              <a:t>Work in captions/image descriptions.</a:t>
            </a:r>
          </a:p>
          <a:p>
            <a:pPr lvl="1"/>
            <a:r>
              <a:rPr lang="en-US" sz="3800" b="1" i="1" dirty="0">
                <a:solidFill>
                  <a:schemeClr val="tx1"/>
                </a:solidFill>
              </a:rPr>
              <a:t>Provide transcripts and captions.</a:t>
            </a:r>
          </a:p>
          <a:p>
            <a:pPr lvl="1"/>
            <a:r>
              <a:rPr lang="en-US" sz="3800" b="1" i="1" dirty="0">
                <a:solidFill>
                  <a:schemeClr val="tx1"/>
                </a:solidFill>
              </a:rPr>
              <a:t>Avoid abbreviations.</a:t>
            </a:r>
          </a:p>
          <a:p>
            <a:pPr lvl="1"/>
            <a:r>
              <a:rPr lang="en-US" sz="3800" b="1" i="1" dirty="0">
                <a:solidFill>
                  <a:schemeClr val="tx1"/>
                </a:solidFill>
              </a:rPr>
              <a:t>Know your audience.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72712" y="1682974"/>
            <a:ext cx="3291405" cy="2373612"/>
          </a:xfrm>
        </p:spPr>
        <p:txBody>
          <a:bodyPr>
            <a:normAutofit lnSpcReduction="10000"/>
          </a:bodyPr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@E_lizaG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05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9603556" cy="793272"/>
          </a:xfrm>
        </p:spPr>
        <p:txBody>
          <a:bodyPr/>
          <a:lstStyle/>
          <a:p>
            <a:r>
              <a:rPr lang="en-US" dirty="0"/>
              <a:t>#a11y publishing Pro-tips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1678" y="1560758"/>
            <a:ext cx="2720429" cy="2242447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3209" y="1310446"/>
            <a:ext cx="6709040" cy="506523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Facebook-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Link to transcript for videos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Refer to YouTube for videos </a:t>
            </a:r>
          </a:p>
          <a:p>
            <a:r>
              <a:rPr lang="en-US" b="1" dirty="0">
                <a:solidFill>
                  <a:schemeClr val="tx1"/>
                </a:solidFill>
              </a:rPr>
              <a:t>YouTube-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Provide audio descriptions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Beware of auto-play</a:t>
            </a:r>
          </a:p>
          <a:p>
            <a:r>
              <a:rPr lang="en-US" b="1" dirty="0">
                <a:solidFill>
                  <a:schemeClr val="tx1"/>
                </a:solidFill>
              </a:rPr>
              <a:t>Twitter -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Hashtags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Put them all at the end?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Camel case – see my tweet example</a:t>
            </a:r>
          </a:p>
          <a:p>
            <a:r>
              <a:rPr lang="en-US" b="1" dirty="0">
                <a:solidFill>
                  <a:schemeClr val="tx1"/>
                </a:solidFill>
              </a:rPr>
              <a:t>LinkedIn-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Accessible PDFs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Who isn’t “at the table?”</a:t>
            </a:r>
          </a:p>
          <a:p>
            <a:r>
              <a:rPr lang="en-US" b="1" dirty="0">
                <a:solidFill>
                  <a:schemeClr val="tx1"/>
                </a:solidFill>
              </a:rPr>
              <a:t>Instagram-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Who isn’t “at the table?”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@E_lizaG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33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Advocacy Badge</a:t>
            </a:r>
          </a:p>
          <a:p>
            <a:pPr lvl="1"/>
            <a:r>
              <a:rPr lang="en-US" dirty="0"/>
              <a:t>“policing”</a:t>
            </a:r>
          </a:p>
          <a:p>
            <a:pPr lvl="1"/>
            <a:r>
              <a:rPr lang="en-US" dirty="0"/>
              <a:t>Threatening</a:t>
            </a:r>
          </a:p>
          <a:p>
            <a:pPr lvl="1"/>
            <a:r>
              <a:rPr lang="en-US" dirty="0"/>
              <a:t>Coming out as blind</a:t>
            </a:r>
          </a:p>
          <a:p>
            <a:pPr lvl="1"/>
            <a:r>
              <a:rPr lang="en-US" dirty="0"/>
              <a:t>Finding that sweet spot</a:t>
            </a:r>
          </a:p>
          <a:p>
            <a:pPr lvl="2"/>
            <a:r>
              <a:rPr lang="en-US" dirty="0"/>
              <a:t>Example: AU – festivals</a:t>
            </a:r>
          </a:p>
          <a:p>
            <a:pPr lvl="1"/>
            <a:r>
              <a:rPr lang="en-US" dirty="0"/>
              <a:t>Coming out as blind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34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2: Covert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Get foot in the door on merit – no cause for discrimination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Can be awkward when it does come time</a:t>
            </a:r>
          </a:p>
          <a:p>
            <a:r>
              <a:rPr lang="en-US" dirty="0"/>
              <a:t>May feel </a:t>
            </a:r>
            <a:r>
              <a:rPr lang="en-US" dirty="0" err="1"/>
              <a:t>disengenous</a:t>
            </a:r>
            <a:endParaRPr lang="en-US" dirty="0"/>
          </a:p>
          <a:p>
            <a:r>
              <a:rPr lang="en-US" dirty="0"/>
              <a:t>Not easy for everyone to accomplish with a profile picture.</a:t>
            </a:r>
          </a:p>
        </p:txBody>
      </p:sp>
    </p:spTree>
    <p:extLst>
      <p:ext uri="{BB962C8B-B14F-4D97-AF65-F5344CB8AC3E}">
        <p14:creationId xmlns:p14="http://schemas.microsoft.com/office/powerpoint/2010/main" val="3887243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1: overt (</a:t>
            </a:r>
            <a:r>
              <a:rPr lang="en-US" dirty="0" err="1"/>
              <a:t>cory</a:t>
            </a:r>
            <a:r>
              <a:rPr lang="en-US" dirty="0"/>
              <a:t> </a:t>
            </a:r>
            <a:r>
              <a:rPr lang="en-US" dirty="0" err="1"/>
              <a:t>Klatik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699" y="1728553"/>
            <a:ext cx="4342996" cy="4130595"/>
          </a:xfrm>
        </p:spPr>
        <p:txBody>
          <a:bodyPr>
            <a:normAutofit/>
          </a:bodyPr>
          <a:lstStyle/>
          <a:p>
            <a:r>
              <a:rPr lang="en-US" dirty="0"/>
              <a:t>Twitter – profile URL has the word “blind” in it</a:t>
            </a:r>
          </a:p>
          <a:p>
            <a:r>
              <a:rPr lang="en-US" dirty="0"/>
              <a:t>LinkedIn – “blindness” in summary and experience</a:t>
            </a:r>
          </a:p>
          <a:p>
            <a:r>
              <a:rPr lang="en-US" dirty="0"/>
              <a:t>Facebook - Posts talk about accessibility and his own blindness. </a:t>
            </a:r>
          </a:p>
          <a:p>
            <a:r>
              <a:rPr lang="en-US" dirty="0"/>
              <a:t>Uses it on cover letter *if* it will help him get the job. </a:t>
            </a:r>
          </a:p>
        </p:txBody>
      </p:sp>
    </p:spTree>
    <p:extLst>
      <p:ext uri="{BB962C8B-B14F-4D97-AF65-F5344CB8AC3E}">
        <p14:creationId xmlns:p14="http://schemas.microsoft.com/office/powerpoint/2010/main" val="20973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757755" cy="582317"/>
          </a:xfrm>
        </p:spPr>
        <p:txBody>
          <a:bodyPr/>
          <a:lstStyle/>
          <a:p>
            <a:r>
              <a:rPr lang="en-US" dirty="0"/>
              <a:t>Hashtag is #LCBSM</a:t>
            </a:r>
          </a:p>
        </p:txBody>
      </p:sp>
    </p:spTree>
    <p:extLst>
      <p:ext uri="{BB962C8B-B14F-4D97-AF65-F5344CB8AC3E}">
        <p14:creationId xmlns:p14="http://schemas.microsoft.com/office/powerpoint/2010/main" val="3904944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1: overt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Get it out of the way</a:t>
            </a:r>
          </a:p>
          <a:p>
            <a:r>
              <a:rPr lang="en-US" dirty="0"/>
              <a:t>Automatically screens out the “jerks”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Missed opportunity</a:t>
            </a:r>
          </a:p>
        </p:txBody>
      </p:sp>
    </p:spTree>
    <p:extLst>
      <p:ext uri="{BB962C8B-B14F-4D97-AF65-F5344CB8AC3E}">
        <p14:creationId xmlns:p14="http://schemas.microsoft.com/office/powerpoint/2010/main" val="939981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1: hybrid content but not profile (Terry Bray)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0950" y="2443448"/>
            <a:ext cx="4342996" cy="4130595"/>
          </a:xfrm>
        </p:spPr>
        <p:txBody>
          <a:bodyPr>
            <a:normAutofit/>
          </a:bodyPr>
          <a:lstStyle/>
          <a:p>
            <a:r>
              <a:rPr lang="en-US" dirty="0"/>
              <a:t>Twitter – no explicit mention of blindness but some tweets/content about it</a:t>
            </a:r>
          </a:p>
          <a:p>
            <a:r>
              <a:rPr lang="en-US" dirty="0"/>
              <a:t>LinkedIn – “blindness” in experience</a:t>
            </a:r>
          </a:p>
          <a:p>
            <a:r>
              <a:rPr lang="en-US" dirty="0"/>
              <a:t>Facebook – no public  posts except picture – can tell he is blind</a:t>
            </a:r>
          </a:p>
        </p:txBody>
      </p:sp>
    </p:spTree>
    <p:extLst>
      <p:ext uri="{BB962C8B-B14F-4D97-AF65-F5344CB8AC3E}">
        <p14:creationId xmlns:p14="http://schemas.microsoft.com/office/powerpoint/2010/main" val="2495600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 3: hybrid – content but not profile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Authentic</a:t>
            </a:r>
          </a:p>
          <a:p>
            <a:r>
              <a:rPr lang="en-US" dirty="0"/>
              <a:t>May be registering for people who are reading more carefully.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Still risk in discrimination</a:t>
            </a:r>
          </a:p>
        </p:txBody>
      </p:sp>
    </p:spTree>
    <p:extLst>
      <p:ext uri="{BB962C8B-B14F-4D97-AF65-F5344CB8AC3E}">
        <p14:creationId xmlns:p14="http://schemas.microsoft.com/office/powerpoint/2010/main" val="2546794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influencers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Aligning with existing and new connections</a:t>
            </a:r>
          </a:p>
        </p:txBody>
      </p:sp>
    </p:spTree>
    <p:extLst>
      <p:ext uri="{BB962C8B-B14F-4D97-AF65-F5344CB8AC3E}">
        <p14:creationId xmlns:p14="http://schemas.microsoft.com/office/powerpoint/2010/main" val="998030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1277" y="2115621"/>
            <a:ext cx="3236924" cy="2437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Pyramid of favors – </a:t>
            </a:r>
          </a:p>
          <a:p>
            <a:pPr marL="0" indent="0">
              <a:buNone/>
            </a:pPr>
            <a:r>
              <a:rPr lang="en-US" dirty="0"/>
              <a:t>Share an article of interest</a:t>
            </a:r>
          </a:p>
          <a:p>
            <a:pPr marL="0" indent="0">
              <a:buNone/>
            </a:pPr>
            <a:r>
              <a:rPr lang="en-US" dirty="0"/>
              <a:t>Quick question</a:t>
            </a:r>
          </a:p>
          <a:p>
            <a:pPr marL="0" indent="0">
              <a:buNone/>
            </a:pPr>
            <a:r>
              <a:rPr lang="en-US" dirty="0"/>
              <a:t>Review work sample</a:t>
            </a:r>
          </a:p>
          <a:p>
            <a:pPr marL="0" indent="0">
              <a:buNone/>
            </a:pPr>
            <a:r>
              <a:rPr lang="en-US" dirty="0"/>
              <a:t>10 minute phone call</a:t>
            </a:r>
          </a:p>
          <a:p>
            <a:pPr marL="0" indent="0">
              <a:buNone/>
            </a:pPr>
            <a:r>
              <a:rPr lang="en-US" dirty="0"/>
              <a:t>lunch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1196425" y="2343150"/>
            <a:ext cx="4182026" cy="2532175"/>
          </a:xfrm>
        </p:spPr>
        <p:txBody>
          <a:bodyPr>
            <a:normAutofit/>
          </a:bodyPr>
          <a:lstStyle/>
          <a:p>
            <a:r>
              <a:rPr lang="en-US" dirty="0"/>
              <a:t>My own Example</a:t>
            </a:r>
          </a:p>
          <a:p>
            <a:pPr lvl="1"/>
            <a:r>
              <a:rPr lang="en-US" dirty="0"/>
              <a:t>SEO colleagues</a:t>
            </a:r>
          </a:p>
          <a:p>
            <a:pPr lvl="2"/>
            <a:r>
              <a:rPr lang="en-US" dirty="0"/>
              <a:t>Potential employers (2)</a:t>
            </a:r>
          </a:p>
          <a:p>
            <a:pPr lvl="2"/>
            <a:r>
              <a:rPr lang="en-US" dirty="0"/>
              <a:t>SEO Nerd</a:t>
            </a:r>
          </a:p>
          <a:p>
            <a:pPr lvl="2"/>
            <a:r>
              <a:rPr lang="en-US" dirty="0"/>
              <a:t>Study buddies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287438" y="5019674"/>
            <a:ext cx="5139012" cy="1489076"/>
          </a:xfrm>
        </p:spPr>
        <p:txBody>
          <a:bodyPr>
            <a:normAutofit/>
          </a:bodyPr>
          <a:lstStyle/>
          <a:p>
            <a:r>
              <a:rPr lang="en-US" dirty="0"/>
              <a:t>Pro-tip for reaching out cold</a:t>
            </a:r>
          </a:p>
          <a:p>
            <a:pPr lvl="1"/>
            <a:r>
              <a:rPr lang="en-US" dirty="0"/>
              <a:t>Try making contact with someone at your level or slightly above you, rather than the person who would be your boss.</a:t>
            </a:r>
          </a:p>
        </p:txBody>
      </p:sp>
    </p:spTree>
    <p:extLst>
      <p:ext uri="{BB962C8B-B14F-4D97-AF65-F5344CB8AC3E}">
        <p14:creationId xmlns:p14="http://schemas.microsoft.com/office/powerpoint/2010/main" val="970703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Peers, Colleagues, Potential Bosses</a:t>
            </a:r>
          </a:p>
          <a:p>
            <a:pPr lvl="1"/>
            <a:r>
              <a:rPr lang="en-US" dirty="0"/>
              <a:t>Quick, easy back-scratching</a:t>
            </a:r>
          </a:p>
          <a:p>
            <a:pPr lvl="2"/>
            <a:r>
              <a:rPr lang="en-US" dirty="0"/>
              <a:t>Like dating</a:t>
            </a:r>
          </a:p>
          <a:p>
            <a:pPr lvl="2"/>
            <a:r>
              <a:rPr lang="en-US" dirty="0"/>
              <a:t>Include a question or CTA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13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bean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6" y="2153721"/>
            <a:ext cx="3529831" cy="1326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 jelly beans each – where will you allocate your </a:t>
            </a:r>
            <a:r>
              <a:rPr lang="en-US" sz="1800" dirty="0"/>
              <a:t>time?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91624" y="4198652"/>
            <a:ext cx="4282903" cy="1845073"/>
          </a:xfrm>
        </p:spPr>
        <p:txBody>
          <a:bodyPr/>
          <a:lstStyle/>
          <a:p>
            <a:r>
              <a:rPr lang="en-US" dirty="0"/>
              <a:t>1:1 time –</a:t>
            </a:r>
          </a:p>
          <a:p>
            <a:pPr lvl="1"/>
            <a:r>
              <a:rPr lang="en-US" dirty="0" err="1"/>
              <a:t>Aleeha</a:t>
            </a:r>
            <a:endParaRPr lang="en-US" dirty="0"/>
          </a:p>
          <a:p>
            <a:pPr lvl="1"/>
            <a:r>
              <a:rPr lang="en-US" dirty="0"/>
              <a:t>Bobbi Pompey</a:t>
            </a:r>
          </a:p>
          <a:p>
            <a:pPr lvl="1"/>
            <a:r>
              <a:rPr lang="en-US" dirty="0" err="1"/>
              <a:t>Ralab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3673431"/>
              </p:ext>
            </p:extLst>
          </p:nvPr>
        </p:nvGraphicFramePr>
        <p:xfrm>
          <a:off x="5384800" y="2083578"/>
          <a:ext cx="4429761" cy="26820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587">
                  <a:extLst>
                    <a:ext uri="{9D8B030D-6E8A-4147-A177-3AD203B41FA5}">
                      <a16:colId xmlns:a16="http://schemas.microsoft.com/office/drawing/2014/main" val="3583916958"/>
                    </a:ext>
                  </a:extLst>
                </a:gridCol>
                <a:gridCol w="1476587">
                  <a:extLst>
                    <a:ext uri="{9D8B030D-6E8A-4147-A177-3AD203B41FA5}">
                      <a16:colId xmlns:a16="http://schemas.microsoft.com/office/drawing/2014/main" val="2916656600"/>
                    </a:ext>
                  </a:extLst>
                </a:gridCol>
                <a:gridCol w="1476587">
                  <a:extLst>
                    <a:ext uri="{9D8B030D-6E8A-4147-A177-3AD203B41FA5}">
                      <a16:colId xmlns:a16="http://schemas.microsoft.com/office/drawing/2014/main" val="3879038213"/>
                    </a:ext>
                  </a:extLst>
                </a:gridCol>
              </a:tblGrid>
              <a:tr h="1391142">
                <a:tc>
                  <a:txBody>
                    <a:bodyPr/>
                    <a:lstStyle/>
                    <a:p>
                      <a:r>
                        <a:rPr lang="en-US" dirty="0"/>
                        <a:t>Post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original</a:t>
                      </a:r>
                      <a:r>
                        <a:rPr lang="en-US" baseline="0" dirty="0"/>
                        <a:t>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</a:t>
                      </a:r>
                      <a:r>
                        <a:rPr lang="en-US" baseline="0" dirty="0"/>
                        <a:t> in </a:t>
                      </a:r>
                      <a:r>
                        <a:rPr lang="en-US" dirty="0"/>
                        <a:t>listening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Engage in networking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18349"/>
                  </a:ext>
                </a:extLst>
              </a:tr>
              <a:tr h="1290937">
                <a:tc>
                  <a:txBody>
                    <a:bodyPr/>
                    <a:lstStyle/>
                    <a:p>
                      <a:r>
                        <a:rPr lang="en-US" dirty="0"/>
                        <a:t>Skilled with 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Skilled with 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Skilled with LinkedIn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411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758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course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6" y="2153721"/>
            <a:ext cx="3529831" cy="13265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Incentive: I have more content coming – need testers – willing to trade. Look for follow-up email.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891624" y="4198652"/>
            <a:ext cx="4282903" cy="1845073"/>
          </a:xfrm>
        </p:spPr>
        <p:txBody>
          <a:bodyPr/>
          <a:lstStyle/>
          <a:p>
            <a:r>
              <a:rPr lang="en-US" dirty="0"/>
              <a:t>1:1 feedback –</a:t>
            </a:r>
          </a:p>
          <a:p>
            <a:pPr lvl="1"/>
            <a:r>
              <a:rPr lang="en-US" dirty="0" err="1"/>
              <a:t>Aleeha</a:t>
            </a:r>
            <a:endParaRPr lang="en-US" dirty="0"/>
          </a:p>
          <a:p>
            <a:pPr lvl="1"/>
            <a:r>
              <a:rPr lang="en-US" dirty="0"/>
              <a:t>Bobbi Pompey</a:t>
            </a:r>
          </a:p>
          <a:p>
            <a:pPr lvl="1"/>
            <a:r>
              <a:rPr lang="en-US" dirty="0" err="1"/>
              <a:t>Ralab</a:t>
            </a:r>
            <a:endParaRPr lang="en-US" dirty="0"/>
          </a:p>
        </p:txBody>
      </p:sp>
      <p:pic>
        <p:nvPicPr>
          <p:cNvPr id="6" name="Content Placeholder 5" descr="screenshot of survey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4871257" y="1682089"/>
            <a:ext cx="5465765" cy="4003817"/>
          </a:xfrm>
        </p:spPr>
      </p:pic>
    </p:spTree>
    <p:extLst>
      <p:ext uri="{BB962C8B-B14F-4D97-AF65-F5344CB8AC3E}">
        <p14:creationId xmlns:p14="http://schemas.microsoft.com/office/powerpoint/2010/main" val="1494854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check: how did we do?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now?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 deeper understanding of the social media channels?</a:t>
            </a:r>
          </a:p>
          <a:p>
            <a:r>
              <a:rPr lang="en-US" dirty="0"/>
              <a:t>Have a better sense of control for your profiles?</a:t>
            </a:r>
          </a:p>
          <a:p>
            <a:r>
              <a:rPr lang="en-US" dirty="0"/>
              <a:t>Feel you can manage first impressions with your “brand”?</a:t>
            </a:r>
          </a:p>
          <a:p>
            <a:r>
              <a:rPr lang="en-US" dirty="0"/>
              <a:t>Use social media for career mobility?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Was this course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Fun?</a:t>
            </a:r>
          </a:p>
          <a:p>
            <a:r>
              <a:rPr lang="en-US" dirty="0"/>
              <a:t>Interactive?</a:t>
            </a:r>
          </a:p>
          <a:p>
            <a:r>
              <a:rPr lang="en-US" dirty="0"/>
              <a:t>Not completely polished?</a:t>
            </a:r>
          </a:p>
          <a:p>
            <a:r>
              <a:rPr lang="en-US" dirty="0"/>
              <a:t>Leave unanswered questions?</a:t>
            </a:r>
          </a:p>
          <a:p>
            <a:r>
              <a:rPr lang="en-US" dirty="0"/>
              <a:t>Get you to say silly things like “cheese” and “big foot?”</a:t>
            </a:r>
          </a:p>
          <a:p>
            <a:r>
              <a:rPr lang="en-US" dirty="0"/>
              <a:t>Have prizes?</a:t>
            </a:r>
          </a:p>
          <a:p>
            <a:r>
              <a:rPr lang="en-US" dirty="0"/>
              <a:t>Empower you to build community around yourself that supports you and believes in you?</a:t>
            </a:r>
          </a:p>
        </p:txBody>
      </p:sp>
    </p:spTree>
    <p:extLst>
      <p:ext uri="{BB962C8B-B14F-4D97-AF65-F5344CB8AC3E}">
        <p14:creationId xmlns:p14="http://schemas.microsoft.com/office/powerpoint/2010/main" val="49412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Terminology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18" y="2507589"/>
            <a:ext cx="9186904" cy="3056396"/>
          </a:xfrm>
        </p:spPr>
        <p:txBody>
          <a:bodyPr numCol="3">
            <a:normAutofit/>
          </a:bodyPr>
          <a:lstStyle/>
          <a:p>
            <a:r>
              <a:rPr lang="en-US" dirty="0"/>
              <a:t>Social Media Channel </a:t>
            </a:r>
          </a:p>
          <a:p>
            <a:r>
              <a:rPr lang="en-US" dirty="0"/>
              <a:t>KPIs</a:t>
            </a:r>
          </a:p>
          <a:p>
            <a:r>
              <a:rPr lang="en-US" dirty="0"/>
              <a:t>Pain – points</a:t>
            </a:r>
          </a:p>
          <a:p>
            <a:r>
              <a:rPr lang="en-US" dirty="0"/>
              <a:t>Brand</a:t>
            </a:r>
          </a:p>
          <a:p>
            <a:r>
              <a:rPr lang="en-US" dirty="0"/>
              <a:t>Audience</a:t>
            </a:r>
          </a:p>
          <a:p>
            <a:r>
              <a:rPr lang="en-US" dirty="0"/>
              <a:t>Metrics</a:t>
            </a:r>
          </a:p>
          <a:p>
            <a:r>
              <a:rPr lang="en-US" dirty="0"/>
              <a:t>Influencer</a:t>
            </a:r>
          </a:p>
          <a:p>
            <a:r>
              <a:rPr lang="en-US" dirty="0"/>
              <a:t>Target</a:t>
            </a:r>
          </a:p>
          <a:p>
            <a:r>
              <a:rPr lang="en-US" dirty="0"/>
              <a:t>Call to Action (CTA)</a:t>
            </a:r>
          </a:p>
          <a:p>
            <a:r>
              <a:rPr lang="en-US" dirty="0"/>
              <a:t>“A11y”</a:t>
            </a:r>
          </a:p>
          <a:p>
            <a:r>
              <a:rPr lang="en-US" dirty="0"/>
              <a:t>“So-Me” or “</a:t>
            </a:r>
            <a:r>
              <a:rPr lang="en-US" dirty="0" err="1"/>
              <a:t>SoMe</a:t>
            </a:r>
            <a:r>
              <a:rPr lang="en-US" dirty="0"/>
              <a:t>”</a:t>
            </a:r>
          </a:p>
          <a:p>
            <a:r>
              <a:rPr lang="en-US" dirty="0"/>
              <a:t>PWD</a:t>
            </a:r>
          </a:p>
          <a:p>
            <a:r>
              <a:rPr lang="en-US" dirty="0"/>
              <a:t>Network</a:t>
            </a:r>
          </a:p>
          <a:p>
            <a:r>
              <a:rPr lang="en-US" dirty="0" err="1"/>
              <a:t>Longtail</a:t>
            </a:r>
            <a:endParaRPr lang="en-US" dirty="0"/>
          </a:p>
          <a:p>
            <a:r>
              <a:rPr lang="en-US" dirty="0"/>
              <a:t>Career Mobility</a:t>
            </a:r>
          </a:p>
          <a:p>
            <a:r>
              <a:rPr lang="en-US" dirty="0"/>
              <a:t>Keyword</a:t>
            </a:r>
          </a:p>
          <a:p>
            <a:r>
              <a:rPr lang="en-US" dirty="0"/>
              <a:t>Listening</a:t>
            </a:r>
          </a:p>
          <a:p>
            <a:r>
              <a:rPr lang="en-US" dirty="0"/>
              <a:t>HTML</a:t>
            </a:r>
          </a:p>
          <a:p>
            <a:r>
              <a:rPr lang="en-US" dirty="0"/>
              <a:t>Handle</a:t>
            </a:r>
          </a:p>
        </p:txBody>
      </p:sp>
    </p:spTree>
    <p:extLst>
      <p:ext uri="{BB962C8B-B14F-4D97-AF65-F5344CB8AC3E}">
        <p14:creationId xmlns:p14="http://schemas.microsoft.com/office/powerpoint/2010/main" val="52409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Asserting your “brand”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824" y="1602582"/>
            <a:ext cx="2392274" cy="789227"/>
          </a:xfrm>
        </p:spPr>
        <p:txBody>
          <a:bodyPr/>
          <a:lstStyle/>
          <a:p>
            <a:r>
              <a:rPr lang="en-US" dirty="0"/>
              <a:t>Keep in mind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1808" y="2594246"/>
            <a:ext cx="3407889" cy="3358090"/>
          </a:xfrm>
        </p:spPr>
        <p:txBody>
          <a:bodyPr>
            <a:normAutofit/>
          </a:bodyPr>
          <a:lstStyle/>
          <a:p>
            <a:r>
              <a:rPr lang="en-US" dirty="0"/>
              <a:t>Moving target.</a:t>
            </a:r>
          </a:p>
          <a:p>
            <a:pPr lvl="1"/>
            <a:r>
              <a:rPr lang="en-US" dirty="0"/>
              <a:t>Watch competitors</a:t>
            </a:r>
          </a:p>
          <a:p>
            <a:r>
              <a:rPr lang="en-US" dirty="0"/>
              <a:t>Keywords</a:t>
            </a:r>
          </a:p>
          <a:p>
            <a:r>
              <a:rPr lang="en-US" dirty="0"/>
              <a:t>CTAs</a:t>
            </a:r>
          </a:p>
          <a:p>
            <a:r>
              <a:rPr lang="en-US" dirty="0"/>
              <a:t>KPI’s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66134" y="1045040"/>
            <a:ext cx="3048831" cy="632529"/>
          </a:xfrm>
        </p:spPr>
        <p:txBody>
          <a:bodyPr/>
          <a:lstStyle/>
          <a:p>
            <a:r>
              <a:rPr lang="en-US" dirty="0"/>
              <a:t>Channel ratios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9697" y="1790104"/>
            <a:ext cx="6187589" cy="42238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Facebook</a:t>
            </a:r>
          </a:p>
          <a:p>
            <a:pPr lvl="1"/>
            <a:r>
              <a:rPr lang="en-US" dirty="0"/>
              <a:t>at least half personal</a:t>
            </a:r>
          </a:p>
          <a:p>
            <a:pPr lvl="1"/>
            <a:r>
              <a:rPr lang="en-US" dirty="0"/>
              <a:t>¼ self promotion</a:t>
            </a:r>
          </a:p>
          <a:p>
            <a:pPr lvl="1"/>
            <a:r>
              <a:rPr lang="en-US" dirty="0"/>
              <a:t>Listening (commenting, liking, sharing) 2/3, posting my own content 1/3.</a:t>
            </a:r>
          </a:p>
          <a:p>
            <a:r>
              <a:rPr lang="en-US" dirty="0"/>
              <a:t>Twitter</a:t>
            </a:r>
          </a:p>
          <a:p>
            <a:pPr lvl="1"/>
            <a:r>
              <a:rPr lang="en-US" dirty="0"/>
              <a:t>One of every 5 or 10 personal</a:t>
            </a:r>
          </a:p>
          <a:p>
            <a:pPr lvl="1"/>
            <a:r>
              <a:rPr lang="en-US" dirty="0"/>
              <a:t>4/5 Listening </a:t>
            </a:r>
          </a:p>
          <a:p>
            <a:pPr lvl="1"/>
            <a:r>
              <a:rPr lang="en-US" dirty="0"/>
              <a:t>1/5 self promotion</a:t>
            </a:r>
          </a:p>
          <a:p>
            <a:pPr lvl="1"/>
            <a:endParaRPr lang="en-US" dirty="0"/>
          </a:p>
          <a:p>
            <a:r>
              <a:rPr lang="en-US" dirty="0"/>
              <a:t>LinkedIn</a:t>
            </a:r>
          </a:p>
          <a:p>
            <a:pPr lvl="1"/>
            <a:r>
              <a:rPr lang="en-US" dirty="0"/>
              <a:t>99% professional content (rarely see baby or wedding announcements here, for example)</a:t>
            </a:r>
          </a:p>
          <a:p>
            <a:pPr lvl="1"/>
            <a:r>
              <a:rPr lang="en-US" dirty="0"/>
              <a:t>¼ original </a:t>
            </a:r>
          </a:p>
          <a:p>
            <a:pPr lvl="1"/>
            <a:r>
              <a:rPr lang="en-US" dirty="0"/>
              <a:t>¾ Listening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- 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  <a:p>
            <a:r>
              <a:rPr lang="en-US" dirty="0"/>
              <a:t>Surprises?</a:t>
            </a:r>
          </a:p>
          <a:p>
            <a:r>
              <a:rPr lang="en-US" dirty="0"/>
              <a:t>Expectations?</a:t>
            </a:r>
          </a:p>
          <a:p>
            <a:r>
              <a:rPr lang="en-US" dirty="0"/>
              <a:t>Parking Lot?</a:t>
            </a:r>
          </a:p>
          <a:p>
            <a:r>
              <a:rPr lang="en-US" dirty="0"/>
              <a:t>Is this guaranteed to get you a job?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Pair share?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Share your personal statement with a partner</a:t>
            </a:r>
          </a:p>
        </p:txBody>
      </p:sp>
    </p:spTree>
    <p:extLst>
      <p:ext uri="{BB962C8B-B14F-4D97-AF65-F5344CB8AC3E}">
        <p14:creationId xmlns:p14="http://schemas.microsoft.com/office/powerpoint/2010/main" val="324165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 sophisticated user!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5938608" cy="5096026"/>
          </a:xfrm>
        </p:spPr>
        <p:txBody>
          <a:bodyPr>
            <a:normAutofit fontScale="92500"/>
          </a:bodyPr>
          <a:lstStyle/>
          <a:p>
            <a:r>
              <a:rPr lang="en-US" dirty="0"/>
              <a:t>Cautionary Tales</a:t>
            </a:r>
          </a:p>
          <a:p>
            <a:pPr lvl="1"/>
            <a:r>
              <a:rPr lang="en-US" dirty="0"/>
              <a:t>My example – </a:t>
            </a:r>
            <a:r>
              <a:rPr lang="en-US" dirty="0">
                <a:hlinkClick r:id="rId2"/>
              </a:rPr>
              <a:t>Red Solo Cup</a:t>
            </a:r>
            <a:r>
              <a:rPr lang="en-US" dirty="0"/>
              <a:t> – my hair stylist</a:t>
            </a:r>
          </a:p>
          <a:p>
            <a:pPr lvl="1"/>
            <a:r>
              <a:rPr lang="en-US" dirty="0"/>
              <a:t>Misrepresenting an org – </a:t>
            </a:r>
            <a:r>
              <a:rPr lang="en-US" dirty="0" err="1"/>
              <a:t>SearchFest</a:t>
            </a:r>
            <a:r>
              <a:rPr lang="en-US" dirty="0"/>
              <a:t> </a:t>
            </a:r>
            <a:r>
              <a:rPr lang="en-US" dirty="0" err="1"/>
              <a:t>embarassment</a:t>
            </a:r>
            <a:endParaRPr lang="en-US" dirty="0"/>
          </a:p>
          <a:p>
            <a:pPr lvl="1"/>
            <a:r>
              <a:rPr lang="en-US" dirty="0"/>
              <a:t>Sharing about bad work behavior/attitudes – interpreters</a:t>
            </a:r>
          </a:p>
          <a:p>
            <a:pPr lvl="1"/>
            <a:r>
              <a:rPr lang="en-US" dirty="0">
                <a:hlinkClick r:id="rId3"/>
              </a:rPr>
              <a:t>Oxygen: 8 Insane Social Media Posts That Got People Fired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Huffington Post: Fired Over Facebook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It is too easy to take things out of context in writing.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Pay attention to changing trends and engagement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Authenticity and consistency is key – the stronger your brand, the closer you are to getting that interview.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Go directly to the source with a complaint before airing it publicly.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Don’t feed inflammatory threads.</a:t>
            </a:r>
          </a:p>
        </p:txBody>
      </p:sp>
    </p:spTree>
    <p:extLst>
      <p:ext uri="{BB962C8B-B14F-4D97-AF65-F5344CB8AC3E}">
        <p14:creationId xmlns:p14="http://schemas.microsoft.com/office/powerpoint/2010/main" val="1564173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Stock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Where is the big foot in your life?</a:t>
            </a:r>
          </a:p>
        </p:txBody>
      </p:sp>
      <p:pic>
        <p:nvPicPr>
          <p:cNvPr id="1026" name="Picture 2" descr="http://dailycaller.com/wp-content/uploads/2013/07/Bigfoot-Getty-Images-Roberto-A-Sanchez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2093572"/>
            <a:ext cx="6157913" cy="26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95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do you measure up?</a:t>
            </a:r>
          </a:p>
        </p:txBody>
      </p:sp>
    </p:spTree>
    <p:extLst>
      <p:ext uri="{BB962C8B-B14F-4D97-AF65-F5344CB8AC3E}">
        <p14:creationId xmlns:p14="http://schemas.microsoft.com/office/powerpoint/2010/main" val="3383294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find online about your targets and competitors?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your list of who you know or can find along that path and make a plan for how to reach out to each of them this year.</a:t>
            </a:r>
          </a:p>
          <a:p>
            <a:r>
              <a:rPr lang="en-US" dirty="0"/>
              <a:t>Use your list - what trends did you spot? </a:t>
            </a:r>
          </a:p>
          <a:p>
            <a:r>
              <a:rPr lang="en-US" dirty="0"/>
              <a:t>What about Big Foot? Big fish/small pond or vice-versa?</a:t>
            </a:r>
          </a:p>
          <a:p>
            <a:r>
              <a:rPr lang="en-US" dirty="0"/>
              <a:t>Notice any keywords?</a:t>
            </a:r>
          </a:p>
        </p:txBody>
      </p:sp>
    </p:spTree>
    <p:extLst>
      <p:ext uri="{BB962C8B-B14F-4D97-AF65-F5344CB8AC3E}">
        <p14:creationId xmlns:p14="http://schemas.microsoft.com/office/powerpoint/2010/main" val="268959823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5666</TotalTime>
  <Words>1098</Words>
  <Application>Microsoft Office PowerPoint</Application>
  <PresentationFormat>Widescreen</PresentationFormat>
  <Paragraphs>246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Gill Sans MT</vt:lpstr>
      <vt:lpstr>Impact</vt:lpstr>
      <vt:lpstr>Wingdings</vt:lpstr>
      <vt:lpstr>Badge</vt:lpstr>
      <vt:lpstr>Social media &amp; career mobility</vt:lpstr>
      <vt:lpstr>Reminder</vt:lpstr>
      <vt:lpstr>Terminology to note</vt:lpstr>
      <vt:lpstr>Asserting your “brand”</vt:lpstr>
      <vt:lpstr>Recap - Discussion</vt:lpstr>
      <vt:lpstr>Be a sophisticated user! </vt:lpstr>
      <vt:lpstr>Take Stock</vt:lpstr>
      <vt:lpstr>Research</vt:lpstr>
      <vt:lpstr>What can you find online about your targets and competitors?</vt:lpstr>
      <vt:lpstr>Bonus: Engage on Social Media</vt:lpstr>
      <vt:lpstr>Reverse engineer: Find keywords on postings then compare with people with those titles</vt:lpstr>
      <vt:lpstr>*Gap Analysis – audit</vt:lpstr>
      <vt:lpstr>Accessibility &amp; advocacy</vt:lpstr>
      <vt:lpstr>accessibility</vt:lpstr>
      <vt:lpstr>#a11y publishing Pro-tips</vt:lpstr>
      <vt:lpstr>#a11y publishing Pro-tips</vt:lpstr>
      <vt:lpstr>PowerPoint Presentation</vt:lpstr>
      <vt:lpstr>Approach 2: Covert</vt:lpstr>
      <vt:lpstr>Approach 1: overt (cory Klatik)</vt:lpstr>
      <vt:lpstr>Approach 1: overt</vt:lpstr>
      <vt:lpstr>Approach 1: hybrid content but not profile (Terry Bray)</vt:lpstr>
      <vt:lpstr>Approach 3: hybrid – content but not profile</vt:lpstr>
      <vt:lpstr>influencers</vt:lpstr>
      <vt:lpstr>Social media networking</vt:lpstr>
      <vt:lpstr>PowerPoint Presentation</vt:lpstr>
      <vt:lpstr>Social media bean</vt:lpstr>
      <vt:lpstr>Post course feedback</vt:lpstr>
      <vt:lpstr>Reality check: how did we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 and Kat Greenwood-Dalton</dc:creator>
  <cp:lastModifiedBy>Eliza and Kat Greenwood-Dalton</cp:lastModifiedBy>
  <cp:revision>113</cp:revision>
  <dcterms:created xsi:type="dcterms:W3CDTF">2016-05-11T23:25:51Z</dcterms:created>
  <dcterms:modified xsi:type="dcterms:W3CDTF">2016-05-24T07:29:06Z</dcterms:modified>
</cp:coreProperties>
</file>