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2" r:id="rId2"/>
    <p:sldId id="273" r:id="rId3"/>
    <p:sldId id="274" r:id="rId4"/>
    <p:sldId id="288" r:id="rId5"/>
    <p:sldId id="307" r:id="rId6"/>
    <p:sldId id="287" r:id="rId7"/>
    <p:sldId id="290" r:id="rId8"/>
    <p:sldId id="284" r:id="rId9"/>
    <p:sldId id="289" r:id="rId10"/>
    <p:sldId id="292" r:id="rId11"/>
    <p:sldId id="306" r:id="rId12"/>
    <p:sldId id="299" r:id="rId13"/>
    <p:sldId id="310" r:id="rId14"/>
    <p:sldId id="308" r:id="rId15"/>
    <p:sldId id="260" r:id="rId16"/>
    <p:sldId id="297" r:id="rId17"/>
    <p:sldId id="268" r:id="rId18"/>
    <p:sldId id="296" r:id="rId19"/>
    <p:sldId id="266" r:id="rId20"/>
    <p:sldId id="282" r:id="rId21"/>
    <p:sldId id="280" r:id="rId22"/>
    <p:sldId id="303" r:id="rId23"/>
    <p:sldId id="309" r:id="rId24"/>
    <p:sldId id="300" r:id="rId25"/>
  </p:sldIdLst>
  <p:sldSz cx="12192000" cy="68580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0" d="100"/>
          <a:sy n="50" d="100"/>
        </p:scale>
        <p:origin x="2635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 smtClean="0"/>
              <a:t>I</a:t>
            </a:r>
            <a:r>
              <a:rPr lang="en-US" baseline="0" dirty="0" smtClean="0"/>
              <a:t> typically use _____ site or app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per/day, week, month</a:t>
            </a:r>
            <a:endParaRPr lang="en-US" dirty="0"/>
          </a:p>
        </c:rich>
      </c:tx>
      <c:layout>
        <c:manualLayout>
          <c:xMode val="edge"/>
          <c:yMode val="edge"/>
          <c:x val="0.16885583091272144"/>
          <c:y val="1.1452563841280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DHH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4000"/>
                    <a:satMod val="103000"/>
                    <a:lumMod val="102000"/>
                  </a:schemeClr>
                </a:gs>
                <a:gs pos="50000">
                  <a:schemeClr val="accent1">
                    <a:shade val="100000"/>
                    <a:satMod val="110000"/>
                    <a:lumMod val="100000"/>
                  </a:schemeClr>
                </a:gs>
                <a:gs pos="100000">
                  <a:schemeClr val="accent1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algn="ctr" rotWithShape="0">
                <a:srgbClr val="000000">
                  <a:alpha val="25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Facebook</c:v>
                </c:pt>
                <c:pt idx="1">
                  <c:v>Twitter</c:v>
                </c:pt>
                <c:pt idx="2">
                  <c:v>LinkedIn</c:v>
                </c:pt>
                <c:pt idx="3">
                  <c:v>Instagram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3.7</c:v>
                </c:pt>
                <c:pt idx="1">
                  <c:v>0.8</c:v>
                </c:pt>
                <c:pt idx="2">
                  <c:v>0.6</c:v>
                </c:pt>
                <c:pt idx="3">
                  <c:v>1.4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Blind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4000"/>
                    <a:satMod val="103000"/>
                    <a:lumMod val="102000"/>
                  </a:schemeClr>
                </a:gs>
                <a:gs pos="50000">
                  <a:schemeClr val="accent2">
                    <a:shade val="100000"/>
                    <a:satMod val="110000"/>
                    <a:lumMod val="100000"/>
                  </a:schemeClr>
                </a:gs>
                <a:gs pos="100000">
                  <a:schemeClr val="accent2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algn="ctr" rotWithShape="0">
                <a:srgbClr val="000000">
                  <a:alpha val="25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Facebook</c:v>
                </c:pt>
                <c:pt idx="1">
                  <c:v>Twitter</c:v>
                </c:pt>
                <c:pt idx="2">
                  <c:v>LinkedIn</c:v>
                </c:pt>
                <c:pt idx="3">
                  <c:v>Instagram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2.9</c:v>
                </c:pt>
                <c:pt idx="2">
                  <c:v>1.7</c:v>
                </c:pt>
                <c:pt idx="3">
                  <c:v>0.1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Vision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4000"/>
                    <a:satMod val="103000"/>
                    <a:lumMod val="102000"/>
                  </a:schemeClr>
                </a:gs>
                <a:gs pos="50000">
                  <a:schemeClr val="accent3">
                    <a:shade val="100000"/>
                    <a:satMod val="110000"/>
                    <a:lumMod val="100000"/>
                  </a:schemeClr>
                </a:gs>
                <a:gs pos="100000">
                  <a:schemeClr val="accent3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algn="ctr" rotWithShape="0">
                <a:srgbClr val="000000">
                  <a:alpha val="25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Facebook</c:v>
                </c:pt>
                <c:pt idx="1">
                  <c:v>Twitter</c:v>
                </c:pt>
                <c:pt idx="2">
                  <c:v>LinkedIn</c:v>
                </c:pt>
                <c:pt idx="3">
                  <c:v>Instagram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2.8</c:v>
                </c:pt>
                <c:pt idx="1">
                  <c:v>2.8</c:v>
                </c:pt>
                <c:pt idx="2">
                  <c:v>2.1</c:v>
                </c:pt>
                <c:pt idx="3">
                  <c:v>0.6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None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4000"/>
                    <a:satMod val="103000"/>
                    <a:lumMod val="102000"/>
                  </a:schemeClr>
                </a:gs>
                <a:gs pos="50000">
                  <a:schemeClr val="accent4">
                    <a:shade val="100000"/>
                    <a:satMod val="110000"/>
                    <a:lumMod val="100000"/>
                  </a:schemeClr>
                </a:gs>
                <a:gs pos="100000">
                  <a:schemeClr val="accent4">
                    <a:shade val="78000"/>
                    <a:satMod val="120000"/>
                    <a:lumMod val="99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38100" dist="25400" dir="5400000" algn="ctr" rotWithShape="0">
                <a:srgbClr val="000000">
                  <a:alpha val="25000"/>
                </a:srgbClr>
              </a:outerShdw>
            </a:effectLst>
          </c:spPr>
          <c:invertIfNegative val="0"/>
          <c:cat>
            <c:strRef>
              <c:f>Sheet1!$A$2:$A$5</c:f>
              <c:strCache>
                <c:ptCount val="4"/>
                <c:pt idx="0">
                  <c:v>Facebook</c:v>
                </c:pt>
                <c:pt idx="1">
                  <c:v>Twitter</c:v>
                </c:pt>
                <c:pt idx="2">
                  <c:v>LinkedIn</c:v>
                </c:pt>
                <c:pt idx="3">
                  <c:v>Instagram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3.2</c:v>
                </c:pt>
                <c:pt idx="1">
                  <c:v>2.4</c:v>
                </c:pt>
                <c:pt idx="2">
                  <c:v>2</c:v>
                </c:pt>
                <c:pt idx="3">
                  <c:v>1.1000000000000001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62448040"/>
        <c:axId val="262445688"/>
      </c:barChart>
      <c:catAx>
        <c:axId val="262448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445688"/>
        <c:crosses val="autoZero"/>
        <c:auto val="1"/>
        <c:lblAlgn val="ctr"/>
        <c:lblOffset val="100"/>
        <c:noMultiLvlLbl val="0"/>
      </c:catAx>
      <c:valAx>
        <c:axId val="262445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448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 dirty="0"/>
              <a:t>Would find </a:t>
            </a:r>
            <a:r>
              <a:rPr lang="en-US" dirty="0" err="1"/>
              <a:t>SoMe</a:t>
            </a:r>
            <a:r>
              <a:rPr lang="en-US" dirty="0"/>
              <a:t> more accessible </a:t>
            </a:r>
            <a:r>
              <a:rPr lang="en-US" dirty="0" smtClean="0"/>
              <a:t>with improved _______.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DHH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38100" dist="25400" dir="5400000" algn="ctr" rotWithShape="0">
                <a:srgbClr val="000000">
                  <a:alpha val="25000"/>
                </a:srgbClr>
              </a:outerShdw>
            </a:effectLst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Image Descriptions</c:v>
                </c:pt>
                <c:pt idx="1">
                  <c:v>Keyboard Navigation</c:v>
                </c:pt>
                <c:pt idx="2">
                  <c:v>Color-Contrast</c:v>
                </c:pt>
                <c:pt idx="3">
                  <c:v>Color-coding</c:v>
                </c:pt>
                <c:pt idx="4">
                  <c:v>Coding Frames</c:v>
                </c:pt>
                <c:pt idx="5">
                  <c:v>Captions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33</c:v>
                </c:pt>
                <c:pt idx="1">
                  <c:v>11</c:v>
                </c:pt>
                <c:pt idx="2">
                  <c:v>5</c:v>
                </c:pt>
                <c:pt idx="3">
                  <c:v>0</c:v>
                </c:pt>
                <c:pt idx="4">
                  <c:v>5</c:v>
                </c:pt>
                <c:pt idx="5">
                  <c:v>94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Blind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38100" dist="25400" dir="5400000" algn="ctr" rotWithShape="0">
                <a:srgbClr val="000000">
                  <a:alpha val="25000"/>
                </a:srgbClr>
              </a:outerShdw>
            </a:effectLst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Image Descriptions</c:v>
                </c:pt>
                <c:pt idx="1">
                  <c:v>Keyboard Navigation</c:v>
                </c:pt>
                <c:pt idx="2">
                  <c:v>Color-Contrast</c:v>
                </c:pt>
                <c:pt idx="3">
                  <c:v>Color-coding</c:v>
                </c:pt>
                <c:pt idx="4">
                  <c:v>Coding Frames</c:v>
                </c:pt>
                <c:pt idx="5">
                  <c:v>Captions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82</c:v>
                </c:pt>
                <c:pt idx="1">
                  <c:v>74</c:v>
                </c:pt>
                <c:pt idx="2">
                  <c:v>4</c:v>
                </c:pt>
                <c:pt idx="3">
                  <c:v>4</c:v>
                </c:pt>
                <c:pt idx="4">
                  <c:v>19</c:v>
                </c:pt>
                <c:pt idx="5">
                  <c:v>26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Vision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38100" dist="25400" dir="5400000" algn="ctr" rotWithShape="0">
                <a:srgbClr val="000000">
                  <a:alpha val="25000"/>
                </a:srgbClr>
              </a:outerShdw>
            </a:effectLst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Image Descriptions</c:v>
                </c:pt>
                <c:pt idx="1">
                  <c:v>Keyboard Navigation</c:v>
                </c:pt>
                <c:pt idx="2">
                  <c:v>Color-Contrast</c:v>
                </c:pt>
                <c:pt idx="3">
                  <c:v>Color-coding</c:v>
                </c:pt>
                <c:pt idx="4">
                  <c:v>Coding Frames</c:v>
                </c:pt>
                <c:pt idx="5">
                  <c:v>Captions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  <c:pt idx="0">
                  <c:v>70</c:v>
                </c:pt>
                <c:pt idx="1">
                  <c:v>50</c:v>
                </c:pt>
                <c:pt idx="2">
                  <c:v>40</c:v>
                </c:pt>
                <c:pt idx="3">
                  <c:v>20</c:v>
                </c:pt>
                <c:pt idx="4">
                  <c:v>20</c:v>
                </c:pt>
                <c:pt idx="5">
                  <c:v>40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None</c:v>
                </c:pt>
              </c:strCache>
            </c:strRef>
          </c:tx>
          <c:spPr>
            <a:ln w="34925" cap="rnd">
              <a:solidFill>
                <a:schemeClr val="accent4"/>
              </a:solidFill>
              <a:round/>
            </a:ln>
            <a:effectLst>
              <a:outerShdw blurRad="38100" dist="25400" dir="5400000" algn="ctr" rotWithShape="0">
                <a:srgbClr val="000000">
                  <a:alpha val="25000"/>
                </a:srgbClr>
              </a:outerShdw>
            </a:effectLst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Image Descriptions</c:v>
                </c:pt>
                <c:pt idx="1">
                  <c:v>Keyboard Navigation</c:v>
                </c:pt>
                <c:pt idx="2">
                  <c:v>Color-Contrast</c:v>
                </c:pt>
                <c:pt idx="3">
                  <c:v>Color-coding</c:v>
                </c:pt>
                <c:pt idx="4">
                  <c:v>Coding Frames</c:v>
                </c:pt>
                <c:pt idx="5">
                  <c:v>Captions</c:v>
                </c:pt>
              </c:strCache>
            </c:strRef>
          </c:cat>
          <c:val>
            <c:numRef>
              <c:f>Sheet1!$E$2:$E$7</c:f>
              <c:numCache>
                <c:formatCode>General</c:formatCode>
                <c:ptCount val="6"/>
                <c:pt idx="0">
                  <c:v>50</c:v>
                </c:pt>
                <c:pt idx="1">
                  <c:v>42</c:v>
                </c:pt>
                <c:pt idx="2">
                  <c:v>17</c:v>
                </c:pt>
                <c:pt idx="3">
                  <c:v>0</c:v>
                </c:pt>
                <c:pt idx="4">
                  <c:v>0</c:v>
                </c:pt>
                <c:pt idx="5">
                  <c:v>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2443336"/>
        <c:axId val="262448432"/>
      </c:lineChart>
      <c:catAx>
        <c:axId val="262443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lt1">
                <a:lumMod val="95000"/>
                <a:alpha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448432"/>
        <c:crosses val="autoZero"/>
        <c:auto val="1"/>
        <c:lblAlgn val="ctr"/>
        <c:lblOffset val="100"/>
        <c:noMultiLvlLbl val="0"/>
      </c:catAx>
      <c:valAx>
        <c:axId val="262448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2443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33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0.85656</cdr:x>
      <cdr:y>0.41715</cdr:y>
    </cdr:from>
    <cdr:to>
      <cdr:x>0.89261</cdr:x>
      <cdr:y>0.71844</cdr:y>
    </cdr:to>
    <cdr:cxnSp macro="">
      <cdr:nvCxnSpPr>
        <cdr:cNvPr id="6" name="Curved Connector 5"/>
        <cdr:cNvCxnSpPr/>
      </cdr:nvCxnSpPr>
      <cdr:spPr>
        <a:xfrm xmlns:a="http://schemas.openxmlformats.org/drawingml/2006/main" rot="5400000">
          <a:off x="6750262" y="1739453"/>
          <a:ext cx="1002323" cy="298939"/>
        </a:xfrm>
        <a:prstGeom xmlns:a="http://schemas.openxmlformats.org/drawingml/2006/main" prst="curvedConnector3">
          <a:avLst/>
        </a:prstGeom>
        <a:ln xmlns:a="http://schemas.openxmlformats.org/drawingml/2006/main" w="38100">
          <a:solidFill>
            <a:srgbClr val="00B0F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0.31044</cdr:x>
      <cdr:y>0.43036</cdr:y>
    </cdr:from>
    <cdr:to>
      <cdr:x>0.32084</cdr:x>
      <cdr:y>0.67351</cdr:y>
    </cdr:to>
    <cdr:cxnSp macro="">
      <cdr:nvCxnSpPr>
        <cdr:cNvPr id="19" name="Curved Connector 18"/>
        <cdr:cNvCxnSpPr/>
      </cdr:nvCxnSpPr>
      <cdr:spPr>
        <a:xfrm xmlns:a="http://schemas.openxmlformats.org/drawingml/2006/main" rot="16200000" flipH="1">
          <a:off x="2573916" y="1431722"/>
          <a:ext cx="86259" cy="808894"/>
        </a:xfrm>
        <a:prstGeom xmlns:a="http://schemas.openxmlformats.org/drawingml/2006/main" prst="curvedConnector3">
          <a:avLst/>
        </a:prstGeom>
        <a:ln xmlns:a="http://schemas.openxmlformats.org/drawingml/2006/main" w="3810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0.408</cdr:x>
      <cdr:y>0.29029</cdr:y>
    </cdr:from>
    <cdr:to>
      <cdr:x>0.42178</cdr:x>
      <cdr:y>0.40922</cdr:y>
    </cdr:to>
    <cdr:cxnSp macro="">
      <cdr:nvCxnSpPr>
        <cdr:cNvPr id="23" name="Curved Connector 22"/>
        <cdr:cNvCxnSpPr/>
      </cdr:nvCxnSpPr>
      <cdr:spPr>
        <a:xfrm xmlns:a="http://schemas.openxmlformats.org/drawingml/2006/main" rot="16200000" flipV="1">
          <a:off x="3382808" y="965730"/>
          <a:ext cx="114300" cy="395654"/>
        </a:xfrm>
        <a:prstGeom xmlns:a="http://schemas.openxmlformats.org/drawingml/2006/main" prst="curvedConnector3">
          <a:avLst/>
        </a:prstGeom>
        <a:ln xmlns:a="http://schemas.openxmlformats.org/drawingml/2006/main" w="38100">
          <a:solidFill>
            <a:srgbClr val="00B0F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0.35474</cdr:x>
      <cdr:y>0.29029</cdr:y>
    </cdr:from>
    <cdr:to>
      <cdr:x>0.36852</cdr:x>
      <cdr:y>0.40922</cdr:y>
    </cdr:to>
    <cdr:cxnSp macro="">
      <cdr:nvCxnSpPr>
        <cdr:cNvPr id="24" name="Curved Connector 23"/>
        <cdr:cNvCxnSpPr/>
      </cdr:nvCxnSpPr>
      <cdr:spPr>
        <a:xfrm xmlns:a="http://schemas.openxmlformats.org/drawingml/2006/main" rot="16200000" flipV="1">
          <a:off x="2800561" y="1106407"/>
          <a:ext cx="395654" cy="114300"/>
        </a:xfrm>
        <a:prstGeom xmlns:a="http://schemas.openxmlformats.org/drawingml/2006/main" prst="curvedConnector3">
          <a:avLst/>
        </a:prstGeom>
        <a:ln xmlns:a="http://schemas.openxmlformats.org/drawingml/2006/main" w="38100">
          <a:solidFill>
            <a:srgbClr val="00B0F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0.79042</cdr:x>
      <cdr:y>0.5</cdr:y>
    </cdr:from>
    <cdr:to>
      <cdr:x>0.79466</cdr:x>
      <cdr:y>0.59779</cdr:y>
    </cdr:to>
    <cdr:cxnSp macro="">
      <cdr:nvCxnSpPr>
        <cdr:cNvPr id="7" name="Curved Connector 6"/>
        <cdr:cNvCxnSpPr/>
      </cdr:nvCxnSpPr>
      <cdr:spPr>
        <a:xfrm xmlns:a="http://schemas.openxmlformats.org/drawingml/2006/main" rot="16200000" flipV="1">
          <a:off x="6408551" y="1808456"/>
          <a:ext cx="325315" cy="35169"/>
        </a:xfrm>
        <a:prstGeom xmlns:a="http://schemas.openxmlformats.org/drawingml/2006/main" prst="curvedConnector3">
          <a:avLst/>
        </a:prstGeom>
        <a:ln xmlns:a="http://schemas.openxmlformats.org/drawingml/2006/main" w="28575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0.07932</cdr:x>
      <cdr:y>0.26132</cdr:y>
    </cdr:from>
    <cdr:to>
      <cdr:x>0.23361</cdr:x>
      <cdr:y>0.63542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691626" y="724737"/>
          <a:ext cx="1345223" cy="1037492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38100">
          <a:solidFill>
            <a:srgbClr val="00B0F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F79E0ED4-6DDB-4D96-8A23-76A72F647C68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BD1D6B0-6140-4F27-86E0-165091E79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3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DE1CA229-80E3-4E8C-956D-A4F7FD186AB4}" type="datetimeFigureOut">
              <a:rPr lang="en-US" smtClean="0"/>
              <a:t>4/7/2016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0D337A26-BF85-4AEF-9670-6AB4360C3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051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3186112" y="2471737"/>
            <a:ext cx="8243887" cy="23514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4560048" y="6377191"/>
            <a:ext cx="4114800" cy="345796"/>
          </a:xfrm>
        </p:spPr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E_lizaG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768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@E_lizaG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@E_lizaG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03388" y="3246438"/>
            <a:ext cx="914400" cy="9144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10069513" y="3246438"/>
            <a:ext cx="857250" cy="78898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12148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@E_lizaG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250950" y="693738"/>
            <a:ext cx="4979028" cy="1808302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Explain picture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1287397" y="2707691"/>
            <a:ext cx="2190383" cy="1355742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5043488" y="4269084"/>
            <a:ext cx="6019747" cy="17900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@E_lizaG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403441" y="444036"/>
            <a:ext cx="6400029" cy="212160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4"/>
          </p:nvPr>
        </p:nvSpPr>
        <p:spPr>
          <a:xfrm>
            <a:off x="6761455" y="2260862"/>
            <a:ext cx="3258845" cy="103871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603749" y="4589462"/>
            <a:ext cx="5641081" cy="155388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Explain chart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371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r>
              <a:rPr lang="en-US" smtClean="0"/>
              <a:t>@E_lizaG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@E_lizaG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@E_lizaG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2617941" y="2253264"/>
            <a:ext cx="8243887" cy="23514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1"/>
          </p:nvPr>
        </p:nvSpPr>
        <p:spPr>
          <a:xfrm>
            <a:off x="1697132" y="6375679"/>
            <a:ext cx="2329722" cy="348462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4560048" y="6377191"/>
            <a:ext cx="4114800" cy="345796"/>
          </a:xfrm>
        </p:spPr>
        <p:txBody>
          <a:bodyPr/>
          <a:lstStyle/>
          <a:p>
            <a:r>
              <a:rPr lang="en-US" smtClean="0"/>
              <a:t>@E_lizaG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3"/>
          </p:nvPr>
        </p:nvSpPr>
        <p:spPr>
          <a:xfrm>
            <a:off x="9002487" y="6375679"/>
            <a:ext cx="2819399" cy="345796"/>
          </a:xfrm>
        </p:spPr>
        <p:txBody>
          <a:bodyPr/>
          <a:lstStyle/>
          <a:p>
            <a:r>
              <a:rPr lang="en-US" dirty="0" smtClean="0"/>
              <a:t>@</a:t>
            </a:r>
            <a:r>
              <a:rPr lang="en-US" dirty="0" err="1" smtClean="0"/>
              <a:t>E_lizaG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027488" y="5148263"/>
            <a:ext cx="5276850" cy="622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78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@E_lizaG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923999" y="1714944"/>
            <a:ext cx="4371133" cy="3428111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@E_lizaG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picture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2813050" y="2432050"/>
            <a:ext cx="7215188" cy="236061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814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 userDrawn="1"/>
        </p:nvSpPr>
        <p:spPr bwMode="auto">
          <a:xfrm>
            <a:off x="4054460" y="1589088"/>
            <a:ext cx="3882471" cy="344543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@E_lizaG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403349" y="1216024"/>
            <a:ext cx="2991097" cy="24948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297738" y="1589088"/>
            <a:ext cx="4340887" cy="23170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/>
          </p:nvPr>
        </p:nvSpPr>
        <p:spPr>
          <a:xfrm>
            <a:off x="1403349" y="3906174"/>
            <a:ext cx="3630290" cy="207035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6"/>
          </p:nvPr>
        </p:nvSpPr>
        <p:spPr>
          <a:xfrm>
            <a:off x="7297737" y="4421188"/>
            <a:ext cx="4624973" cy="18354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34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 userDrawn="1"/>
        </p:nvSpPr>
        <p:spPr bwMode="auto">
          <a:xfrm>
            <a:off x="4054460" y="1589088"/>
            <a:ext cx="3882471" cy="344543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@E_lizaG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1828800" y="2511425"/>
            <a:ext cx="1738364" cy="151796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1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1758949" y="4602162"/>
            <a:ext cx="1808215" cy="1065107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2Click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8631238" y="2271712"/>
            <a:ext cx="2180788" cy="138588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3Click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8721725" y="4430712"/>
            <a:ext cx="1758706" cy="154581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4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12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8523" y="1098388"/>
            <a:ext cx="3901850" cy="1777977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dirty="0" smtClean="0"/>
              <a:t>Text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@E_lizaG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920417" y="798513"/>
            <a:ext cx="4749430" cy="207785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Text 2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163637" y="3630612"/>
            <a:ext cx="4180719" cy="213099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Text 3lick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216775" y="4146549"/>
            <a:ext cx="4180166" cy="171361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Text 4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211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@E_lizaG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@E_lizaG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@E_lizaG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49" r:id="rId3"/>
    <p:sldLayoutId id="2147483667" r:id="rId4"/>
    <p:sldLayoutId id="2147483665" r:id="rId5"/>
    <p:sldLayoutId id="2147483666" r:id="rId6"/>
    <p:sldLayoutId id="2147483660" r:id="rId7"/>
    <p:sldLayoutId id="2147483650" r:id="rId8"/>
    <p:sldLayoutId id="2147483652" r:id="rId9"/>
    <p:sldLayoutId id="2147483653" r:id="rId10"/>
    <p:sldLayoutId id="2147483668" r:id="rId11"/>
    <p:sldLayoutId id="2147483655" r:id="rId12"/>
    <p:sldLayoutId id="2147483662" r:id="rId13"/>
    <p:sldLayoutId id="2147483656" r:id="rId14"/>
    <p:sldLayoutId id="2147483658" r:id="rId15"/>
    <p:sldLayoutId id="2147483659" r:id="rId1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logging4jobs.com/social-media/6-shocking-job-search-statistics-im-discussing-at-sxswi/#VXzJDDDVtpABBifJ.97" TargetMode="External"/><Relationship Id="rId2" Type="http://schemas.openxmlformats.org/officeDocument/2006/relationships/hyperlink" Target="http://www.adecco.com/industry-insights/work-trends-blog/how-do-recruiters-use-socialnetworks.aspx" TargetMode="Externa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dol.gov/odep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dev.accessibilityonline.org/ADA-Audio/archives/110405" TargetMode="External"/><Relationship Id="rId2" Type="http://schemas.openxmlformats.org/officeDocument/2006/relationships/hyperlink" Target="http://research.microsoft.com/en-us/um/people/merrie/papers/twitter_visual_chi2016.pdf" TargetMode="Externa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9490" y="754163"/>
            <a:ext cx="10178322" cy="1492132"/>
          </a:xfrm>
        </p:spPr>
        <p:txBody>
          <a:bodyPr/>
          <a:lstStyle/>
          <a:p>
            <a:r>
              <a:rPr lang="en-US" dirty="0" smtClean="0"/>
              <a:t>Social Media Accessibility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93479" y="1598840"/>
            <a:ext cx="5862671" cy="498901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Importance for Professionals &amp; Jobseekers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2400" b="1" dirty="0" smtClean="0"/>
              <a:t>@</a:t>
            </a:r>
            <a:r>
              <a:rPr lang="en-US" sz="2400" b="1" dirty="0" err="1" smtClean="0"/>
              <a:t>E_lizaG</a:t>
            </a:r>
            <a:endParaRPr lang="en-US" sz="24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704758" y="2795135"/>
            <a:ext cx="4184183" cy="17768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Eliza Greenwood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Digital Marketer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Portland, Oregon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tx2"/>
                </a:solidFill>
              </a:rPr>
              <a:t>CSUN - March </a:t>
            </a:r>
            <a:r>
              <a:rPr lang="en-US" b="1" dirty="0" smtClean="0">
                <a:solidFill>
                  <a:schemeClr val="tx2"/>
                </a:solidFill>
              </a:rPr>
              <a:t>2016</a:t>
            </a:r>
            <a:r>
              <a:rPr lang="en-US" dirty="0"/>
              <a:t>	</a:t>
            </a:r>
          </a:p>
        </p:txBody>
      </p:sp>
      <p:pic>
        <p:nvPicPr>
          <p:cNvPr id="6" name="Picture 5" descr="Eliza's stands against a beige background. She has short brown hair, a round face and a big smile. She is wearing a pin with a green flower on her blazer jacket. Her waist, arms and feet cannot be seen in the picture." title="Image of Eliz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780" y="2544123"/>
            <a:ext cx="3167357" cy="3352119"/>
          </a:xfrm>
          <a:prstGeom prst="rect">
            <a:avLst/>
          </a:prstGeom>
          <a:effectLst>
            <a:softEdge rad="292100"/>
          </a:effectLst>
        </p:spPr>
      </p:pic>
    </p:spTree>
    <p:extLst>
      <p:ext uri="{BB962C8B-B14F-4D97-AF65-F5344CB8AC3E}">
        <p14:creationId xmlns:p14="http://schemas.microsoft.com/office/powerpoint/2010/main" val="177004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8810" y="715859"/>
            <a:ext cx="8299940" cy="907822"/>
          </a:xfrm>
        </p:spPr>
        <p:txBody>
          <a:bodyPr>
            <a:normAutofit/>
          </a:bodyPr>
          <a:lstStyle/>
          <a:p>
            <a:r>
              <a:rPr lang="en-US" dirty="0" smtClean="0"/>
              <a:t>(UN)Employment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1250" y="2387489"/>
            <a:ext cx="6496258" cy="183181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February </a:t>
            </a:r>
            <a:r>
              <a:rPr lang="en-US" b="1" dirty="0" smtClean="0">
                <a:solidFill>
                  <a:schemeClr val="tx1"/>
                </a:solidFill>
              </a:rPr>
              <a:t>2016 </a:t>
            </a:r>
            <a:r>
              <a:rPr lang="en-US" b="1" dirty="0" smtClean="0">
                <a:solidFill>
                  <a:schemeClr val="tx1"/>
                </a:solidFill>
              </a:rPr>
              <a:t>– Department of Labor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sz="2000" b="1" dirty="0" smtClean="0">
                <a:solidFill>
                  <a:schemeClr val="tx1"/>
                </a:solidFill>
              </a:rPr>
              <a:t>Unemployment Rate</a:t>
            </a:r>
          </a:p>
          <a:p>
            <a:pPr lvl="2"/>
            <a:r>
              <a:rPr lang="en-US" sz="2000" b="1" dirty="0" smtClean="0">
                <a:solidFill>
                  <a:schemeClr val="tx1"/>
                </a:solidFill>
              </a:rPr>
              <a:t>People with disabilities 12.5%</a:t>
            </a:r>
          </a:p>
          <a:p>
            <a:pPr lvl="2"/>
            <a:r>
              <a:rPr lang="en-US" sz="2000" b="1" dirty="0" smtClean="0">
                <a:solidFill>
                  <a:schemeClr val="tx1"/>
                </a:solidFill>
              </a:rPr>
              <a:t>People without disabilities 4.9%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9809" y="5762729"/>
            <a:ext cx="4114800" cy="345796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2"/>
                </a:solidFill>
              </a:rPr>
              <a:t>@</a:t>
            </a:r>
            <a:r>
              <a:rPr lang="en-US" sz="2000" b="1" dirty="0" err="1" smtClean="0">
                <a:solidFill>
                  <a:schemeClr val="tx2"/>
                </a:solidFill>
              </a:rPr>
              <a:t>E_lizaG</a:t>
            </a:r>
            <a:endParaRPr lang="en-US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55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2958" y="502966"/>
            <a:ext cx="7877907" cy="984190"/>
          </a:xfrm>
        </p:spPr>
        <p:txBody>
          <a:bodyPr>
            <a:normAutofit/>
          </a:bodyPr>
          <a:lstStyle/>
          <a:p>
            <a:r>
              <a:rPr lang="en-US" dirty="0" smtClean="0"/>
              <a:t>Employment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6004" y="1587641"/>
            <a:ext cx="5687367" cy="386861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Disability </a:t>
            </a:r>
            <a:r>
              <a:rPr lang="en-US" b="1" dirty="0" smtClean="0">
                <a:solidFill>
                  <a:schemeClr val="tx1"/>
                </a:solidFill>
              </a:rPr>
              <a:t>Compendium </a:t>
            </a:r>
            <a:r>
              <a:rPr lang="en-US" b="1" dirty="0">
                <a:solidFill>
                  <a:schemeClr val="tx1"/>
                </a:solidFill>
              </a:rPr>
              <a:t>– 2014 (ages </a:t>
            </a:r>
            <a:r>
              <a:rPr lang="en-US" b="1" dirty="0" smtClean="0">
                <a:solidFill>
                  <a:schemeClr val="tx1"/>
                </a:solidFill>
              </a:rPr>
              <a:t>18-64 </a:t>
            </a:r>
            <a:r>
              <a:rPr lang="en-US" b="1" dirty="0">
                <a:solidFill>
                  <a:schemeClr val="tx1"/>
                </a:solidFill>
              </a:rPr>
              <a:t>living in the US)</a:t>
            </a:r>
          </a:p>
          <a:p>
            <a:pPr lvl="1"/>
            <a:r>
              <a:rPr lang="en-US" sz="2000" b="1" dirty="0" smtClean="0">
                <a:solidFill>
                  <a:schemeClr val="tx1"/>
                </a:solidFill>
              </a:rPr>
              <a:t>Civilians </a:t>
            </a:r>
            <a:r>
              <a:rPr lang="en-US" sz="2000" b="1" dirty="0">
                <a:solidFill>
                  <a:schemeClr val="tx1"/>
                </a:solidFill>
              </a:rPr>
              <a:t>with Disabilities </a:t>
            </a:r>
          </a:p>
          <a:p>
            <a:pPr lvl="2"/>
            <a:r>
              <a:rPr lang="en-US" sz="2000" b="1" dirty="0">
                <a:solidFill>
                  <a:schemeClr val="tx1"/>
                </a:solidFill>
              </a:rPr>
              <a:t>34.4</a:t>
            </a:r>
            <a:r>
              <a:rPr lang="en-US" sz="2000" b="1" dirty="0" smtClean="0">
                <a:solidFill>
                  <a:schemeClr val="tx1"/>
                </a:solidFill>
              </a:rPr>
              <a:t>% employed </a:t>
            </a:r>
          </a:p>
          <a:p>
            <a:pPr lvl="1"/>
            <a:r>
              <a:rPr lang="en-US" sz="2000" b="1" dirty="0" smtClean="0">
                <a:solidFill>
                  <a:schemeClr val="tx1"/>
                </a:solidFill>
              </a:rPr>
              <a:t>Civilians </a:t>
            </a:r>
            <a:r>
              <a:rPr lang="en-US" sz="2000" b="1" dirty="0">
                <a:solidFill>
                  <a:schemeClr val="tx1"/>
                </a:solidFill>
              </a:rPr>
              <a:t>with Vision Disabilities</a:t>
            </a:r>
          </a:p>
          <a:p>
            <a:pPr lvl="2"/>
            <a:r>
              <a:rPr lang="en-US" sz="2000" b="1" dirty="0">
                <a:solidFill>
                  <a:schemeClr val="tx1"/>
                </a:solidFill>
              </a:rPr>
              <a:t>40.2</a:t>
            </a:r>
            <a:r>
              <a:rPr lang="en-US" sz="2000" b="1" dirty="0" smtClean="0">
                <a:solidFill>
                  <a:schemeClr val="tx1"/>
                </a:solidFill>
              </a:rPr>
              <a:t>% employed</a:t>
            </a:r>
          </a:p>
          <a:p>
            <a:pPr lvl="1"/>
            <a:r>
              <a:rPr lang="en-US" sz="2000" b="1" dirty="0" smtClean="0">
                <a:solidFill>
                  <a:schemeClr val="tx1"/>
                </a:solidFill>
              </a:rPr>
              <a:t>Civilians </a:t>
            </a:r>
            <a:r>
              <a:rPr lang="en-US" sz="2000" b="1" dirty="0">
                <a:solidFill>
                  <a:schemeClr val="tx1"/>
                </a:solidFill>
              </a:rPr>
              <a:t>with Hearing Disabilities</a:t>
            </a:r>
          </a:p>
          <a:p>
            <a:pPr lvl="2"/>
            <a:r>
              <a:rPr lang="en-US" sz="2000" b="1" dirty="0">
                <a:solidFill>
                  <a:schemeClr val="tx1"/>
                </a:solidFill>
              </a:rPr>
              <a:t>50.7</a:t>
            </a:r>
            <a:r>
              <a:rPr lang="en-US" sz="2000" b="1" dirty="0" smtClean="0">
                <a:solidFill>
                  <a:schemeClr val="tx1"/>
                </a:solidFill>
              </a:rPr>
              <a:t>% employed</a:t>
            </a:r>
            <a:endParaRPr lang="en-US" sz="2000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9809" y="5762729"/>
            <a:ext cx="4114800" cy="345796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tx1"/>
                </a:solidFill>
              </a:rPr>
              <a:t>@</a:t>
            </a:r>
            <a:r>
              <a:rPr lang="en-US" sz="2000" b="1" dirty="0" err="1" smtClean="0">
                <a:solidFill>
                  <a:schemeClr val="tx1"/>
                </a:solidFill>
              </a:rPr>
              <a:t>E_lizaG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8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50678" y="6138286"/>
            <a:ext cx="4114800" cy="345796"/>
          </a:xfrm>
        </p:spPr>
        <p:txBody>
          <a:bodyPr/>
          <a:lstStyle/>
          <a:p>
            <a:r>
              <a:rPr lang="en-US" sz="2000" b="1" dirty="0" smtClean="0"/>
              <a:t>@</a:t>
            </a:r>
            <a:r>
              <a:rPr lang="en-US" sz="2000" b="1" dirty="0" err="1" smtClean="0"/>
              <a:t>E_lizaG</a:t>
            </a:r>
            <a:endParaRPr lang="en-US" sz="2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021659" y="745991"/>
            <a:ext cx="2027827" cy="79542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Check-in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477635" y="5073771"/>
            <a:ext cx="5175686" cy="1237413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Questions?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How are we doing?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Google icon of red pin on map" title="&quot;check-in&quot; icon"/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9953" r="-7681" b="-11051"/>
          <a:stretch/>
        </p:blipFill>
        <p:spPr bwMode="auto">
          <a:xfrm>
            <a:off x="5062250" y="800454"/>
            <a:ext cx="3641912" cy="394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13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50678" y="6138286"/>
            <a:ext cx="4114800" cy="345796"/>
          </a:xfrm>
        </p:spPr>
        <p:txBody>
          <a:bodyPr/>
          <a:lstStyle/>
          <a:p>
            <a:r>
              <a:rPr lang="en-US" sz="2000" b="1" dirty="0" smtClean="0"/>
              <a:t>@</a:t>
            </a:r>
            <a:r>
              <a:rPr lang="en-US" sz="2000" b="1" dirty="0" err="1" smtClean="0"/>
              <a:t>E_lizaG</a:t>
            </a:r>
            <a:endParaRPr lang="en-US" sz="2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021659" y="745991"/>
            <a:ext cx="2027827" cy="795427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Survey time!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5477635" y="5073771"/>
            <a:ext cx="5175686" cy="1237413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Eliza with two survey respondents – John &amp; Larry </a:t>
            </a:r>
            <a:r>
              <a:rPr lang="en-US" b="1" dirty="0" err="1" smtClean="0">
                <a:solidFill>
                  <a:schemeClr val="tx1"/>
                </a:solidFill>
              </a:rPr>
              <a:t>Gassman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CSUN 2015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Placeholder 5" descr="Eliza is short, just 5'2&quot; and standing between twins, John and Larry Glassman. The men have white hair and canes in their hands. All 3 are smiling and wearing name badges.&#10;" title="Eliza with two survey respondents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44" b="8744"/>
          <a:stretch>
            <a:fillRect/>
          </a:stretch>
        </p:blipFill>
        <p:spPr>
          <a:xfrm>
            <a:off x="5302719" y="1295710"/>
            <a:ext cx="5244032" cy="324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4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media accessibility Survey -  methodology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Why/how/who?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sz="1400" b="1" dirty="0">
                <a:solidFill>
                  <a:schemeClr val="tx1"/>
                </a:solidFill>
              </a:rPr>
              <a:t>I live online and wanted a pulse</a:t>
            </a:r>
          </a:p>
          <a:p>
            <a:pPr lvl="2"/>
            <a:r>
              <a:rPr lang="en-US" sz="1400" b="1" dirty="0">
                <a:solidFill>
                  <a:schemeClr val="tx1"/>
                </a:solidFill>
              </a:rPr>
              <a:t>Used as an engagement strategy</a:t>
            </a:r>
          </a:p>
          <a:p>
            <a:pPr lvl="1"/>
            <a:r>
              <a:rPr lang="en-US" sz="1400" b="1" dirty="0" smtClean="0">
                <a:solidFill>
                  <a:schemeClr val="tx1"/>
                </a:solidFill>
              </a:rPr>
              <a:t>Reviewed </a:t>
            </a:r>
            <a:r>
              <a:rPr lang="en-US" sz="1400" b="1" dirty="0">
                <a:solidFill>
                  <a:schemeClr val="tx1"/>
                </a:solidFill>
              </a:rPr>
              <a:t>by Whitney </a:t>
            </a:r>
            <a:r>
              <a:rPr lang="en-US" sz="1400" b="1" dirty="0" err="1">
                <a:solidFill>
                  <a:schemeClr val="tx1"/>
                </a:solidFill>
              </a:rPr>
              <a:t>Quesenbery</a:t>
            </a:r>
            <a:r>
              <a:rPr lang="en-US" sz="1400" b="1" dirty="0">
                <a:solidFill>
                  <a:schemeClr val="tx1"/>
                </a:solidFill>
              </a:rPr>
              <a:t> (</a:t>
            </a:r>
            <a:r>
              <a:rPr lang="en-US" sz="1400" b="1" dirty="0" err="1">
                <a:solidFill>
                  <a:schemeClr val="tx1"/>
                </a:solidFill>
              </a:rPr>
              <a:t>UXer</a:t>
            </a:r>
            <a:r>
              <a:rPr lang="en-US" sz="1400" b="1" dirty="0">
                <a:solidFill>
                  <a:schemeClr val="tx1"/>
                </a:solidFill>
              </a:rPr>
              <a:t> – Center for Civic Design)</a:t>
            </a:r>
          </a:p>
          <a:p>
            <a:pPr lvl="1"/>
            <a:r>
              <a:rPr lang="en-US" sz="1400" b="1" dirty="0">
                <a:solidFill>
                  <a:schemeClr val="tx1"/>
                </a:solidFill>
              </a:rPr>
              <a:t>Targeting CSUN &amp; Personal Social Networks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When/where?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@E_lizaG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655459" cy="2339906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b="1" dirty="0" smtClean="0">
                <a:solidFill>
                  <a:schemeClr val="tx1"/>
                </a:solidFill>
              </a:rPr>
              <a:t>Opened </a:t>
            </a:r>
            <a:r>
              <a:rPr lang="en-US" b="1" dirty="0">
                <a:solidFill>
                  <a:schemeClr val="tx1"/>
                </a:solidFill>
              </a:rPr>
              <a:t>3/4/15</a:t>
            </a:r>
          </a:p>
          <a:p>
            <a:pPr lvl="2"/>
            <a:r>
              <a:rPr lang="en-US" sz="1800" b="1" dirty="0">
                <a:solidFill>
                  <a:schemeClr val="tx1"/>
                </a:solidFill>
              </a:rPr>
              <a:t>Survey link tweeted out throughout </a:t>
            </a:r>
            <a:r>
              <a:rPr lang="en-US" sz="1800" b="1" dirty="0" smtClean="0">
                <a:solidFill>
                  <a:schemeClr val="tx1"/>
                </a:solidFill>
              </a:rPr>
              <a:t>conference</a:t>
            </a:r>
            <a:endParaRPr lang="en-US" sz="1800" b="1" dirty="0">
              <a:solidFill>
                <a:schemeClr val="tx1"/>
              </a:solidFill>
            </a:endParaRPr>
          </a:p>
          <a:p>
            <a:pPr lvl="2"/>
            <a:r>
              <a:rPr lang="en-US" sz="1800" b="1" dirty="0">
                <a:solidFill>
                  <a:schemeClr val="tx1"/>
                </a:solidFill>
              </a:rPr>
              <a:t>Flyers with link passed out to anyone/everyone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Live for </a:t>
            </a:r>
            <a:r>
              <a:rPr lang="en-US" b="1" dirty="0">
                <a:solidFill>
                  <a:schemeClr val="tx1"/>
                </a:solidFill>
              </a:rPr>
              <a:t>3 weeks</a:t>
            </a:r>
          </a:p>
          <a:p>
            <a:pPr lvl="2"/>
            <a:r>
              <a:rPr lang="en-US" sz="1800" b="1" dirty="0">
                <a:solidFill>
                  <a:schemeClr val="tx1"/>
                </a:solidFill>
              </a:rPr>
              <a:t>Shared via personal social media networks</a:t>
            </a:r>
          </a:p>
          <a:p>
            <a:pPr lvl="2"/>
            <a:r>
              <a:rPr lang="en-US" sz="1800" b="1" dirty="0">
                <a:solidFill>
                  <a:schemeClr val="tx1"/>
                </a:solidFill>
              </a:rPr>
              <a:t>Emailed reminder </a:t>
            </a:r>
            <a:r>
              <a:rPr lang="en-US" sz="1800" b="1" dirty="0" smtClean="0">
                <a:solidFill>
                  <a:schemeClr val="tx1"/>
                </a:solidFill>
              </a:rPr>
              <a:t>to </a:t>
            </a:r>
            <a:r>
              <a:rPr lang="en-US" sz="1800" b="1" dirty="0">
                <a:solidFill>
                  <a:schemeClr val="tx1"/>
                </a:solidFill>
              </a:rPr>
              <a:t>41 contacts</a:t>
            </a:r>
          </a:p>
        </p:txBody>
      </p:sp>
    </p:spTree>
    <p:extLst>
      <p:ext uri="{BB962C8B-B14F-4D97-AF65-F5344CB8AC3E}">
        <p14:creationId xmlns:p14="http://schemas.microsoft.com/office/powerpoint/2010/main" val="155891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media accessibility Survey - methodology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4098" y="2306818"/>
            <a:ext cx="1134805" cy="485133"/>
          </a:xfrm>
        </p:spPr>
        <p:txBody>
          <a:bodyPr/>
          <a:lstStyle/>
          <a:p>
            <a:r>
              <a:rPr lang="en-US" dirty="0" smtClean="0"/>
              <a:t>Views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58307" y="2791951"/>
            <a:ext cx="3501192" cy="2285896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Bit.ly link 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241 total clicks</a:t>
            </a:r>
          </a:p>
          <a:p>
            <a:pPr lvl="2"/>
            <a:r>
              <a:rPr lang="en-US" b="1" dirty="0">
                <a:solidFill>
                  <a:schemeClr val="tx1"/>
                </a:solidFill>
              </a:rPr>
              <a:t>32 via Facebook</a:t>
            </a:r>
          </a:p>
          <a:p>
            <a:pPr lvl="2"/>
            <a:r>
              <a:rPr lang="en-US" b="1" dirty="0">
                <a:solidFill>
                  <a:schemeClr val="tx1"/>
                </a:solidFill>
              </a:rPr>
              <a:t>20 via LinkedIn 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</a:rPr>
              <a:t>78 </a:t>
            </a:r>
            <a:r>
              <a:rPr lang="en-US" b="1" dirty="0">
                <a:solidFill>
                  <a:schemeClr val="tx1"/>
                </a:solidFill>
              </a:rPr>
              <a:t>via Twitter</a:t>
            </a:r>
          </a:p>
          <a:p>
            <a:pPr lvl="2"/>
            <a:r>
              <a:rPr lang="en-US" b="1" dirty="0">
                <a:solidFill>
                  <a:schemeClr val="tx1"/>
                </a:solidFill>
              </a:rPr>
              <a:t>102 other/unknown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1748" y="2138075"/>
            <a:ext cx="2680957" cy="632529"/>
          </a:xfrm>
        </p:spPr>
        <p:txBody>
          <a:bodyPr/>
          <a:lstStyle/>
          <a:p>
            <a:r>
              <a:rPr lang="en-US" dirty="0" smtClean="0"/>
              <a:t>Engagement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1748" y="2791951"/>
            <a:ext cx="4800600" cy="299639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53 retweets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111 completed surveys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Self described disabilities were grouped: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</a:rPr>
              <a:t>18 DHH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</a:rPr>
              <a:t>27 Blind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</a:rPr>
              <a:t>10 Vision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</a:rPr>
              <a:t>12 None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</a:rPr>
              <a:t>10 Other Disability</a:t>
            </a:r>
          </a:p>
          <a:p>
            <a:pPr lvl="2"/>
            <a:r>
              <a:rPr lang="en-US" b="1" dirty="0">
                <a:solidFill>
                  <a:schemeClr val="tx1"/>
                </a:solidFill>
              </a:rPr>
              <a:t>34 Declined to </a:t>
            </a:r>
            <a:r>
              <a:rPr lang="en-US" b="1" dirty="0" smtClean="0">
                <a:solidFill>
                  <a:schemeClr val="tx1"/>
                </a:solidFill>
              </a:rPr>
              <a:t>Answer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@E_lizaG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40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b="1" dirty="0" smtClean="0"/>
              <a:t>@</a:t>
            </a:r>
            <a:r>
              <a:rPr lang="en-US" sz="1600" b="1" dirty="0" err="1" smtClean="0"/>
              <a:t>E_lizaG</a:t>
            </a:r>
            <a:endParaRPr lang="en-US" sz="16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769484" y="444036"/>
            <a:ext cx="8001816" cy="3249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accent1"/>
                </a:solidFill>
              </a:rPr>
              <a:t>Link to survey at elizagreenwood.com/social-media-a11y</a:t>
            </a:r>
            <a:endParaRPr lang="en-US" sz="1800" b="1" dirty="0">
              <a:solidFill>
                <a:schemeClr val="accent1"/>
              </a:solidFill>
            </a:endParaRPr>
          </a:p>
        </p:txBody>
      </p:sp>
      <p:graphicFrame>
        <p:nvGraphicFramePr>
          <p:cNvPr id="25" name="Chart Placeholder 24" descr="there are four &quot;channel&quot; groupings along the X axis: Facebook, Twitter, LinkedIn and Instagram. Each grouping has 4 bars, the first one represents DHH, the second one Twitter, the third one LinkedIn, the fourth one Instagram. Along the Y axis there are numbers starting at 0 and going up to 4. " title="graph says &quot;I typically use ___ site or app per/day, week, month&quot;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39793354"/>
              </p:ext>
            </p:extLst>
          </p:nvPr>
        </p:nvGraphicFramePr>
        <p:xfrm>
          <a:off x="1769484" y="1214762"/>
          <a:ext cx="8291292" cy="33267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886130" y="4676085"/>
            <a:ext cx="5641081" cy="1553885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Facebook – high among DHH </a:t>
            </a:r>
          </a:p>
          <a:p>
            <a:r>
              <a:rPr lang="en-US" b="1" dirty="0" smtClean="0"/>
              <a:t>Twitter – high among blind/vision, low among DHH</a:t>
            </a:r>
          </a:p>
          <a:p>
            <a:r>
              <a:rPr lang="en-US" b="1" dirty="0" smtClean="0"/>
              <a:t>LinkedIn – high among vision impairments, low among Deaf</a:t>
            </a:r>
          </a:p>
          <a:p>
            <a:r>
              <a:rPr lang="en-US" b="1" dirty="0" smtClean="0"/>
              <a:t>Instagram – low among blind, high among DHH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0" name="Curved Connector 9"/>
          <p:cNvCxnSpPr/>
          <p:nvPr/>
        </p:nvCxnSpPr>
        <p:spPr>
          <a:xfrm rot="5400000">
            <a:off x="6018335" y="2782766"/>
            <a:ext cx="1019908" cy="325315"/>
          </a:xfrm>
          <a:prstGeom prst="curved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16200000" flipV="1">
            <a:off x="2387113" y="2000250"/>
            <a:ext cx="325315" cy="35169"/>
          </a:xfrm>
          <a:prstGeom prst="curved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862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177834" y="6202781"/>
            <a:ext cx="4114800" cy="345796"/>
          </a:xfrm>
        </p:spPr>
        <p:txBody>
          <a:bodyPr/>
          <a:lstStyle/>
          <a:p>
            <a:r>
              <a:rPr lang="en-US" sz="2000" b="1" dirty="0" smtClean="0"/>
              <a:t>@</a:t>
            </a:r>
            <a:r>
              <a:rPr lang="en-US" sz="2000" b="1" dirty="0" err="1" smtClean="0"/>
              <a:t>E_lizaG</a:t>
            </a:r>
            <a:endParaRPr lang="en-US" sz="2000" b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453683" y="283610"/>
            <a:ext cx="9499020" cy="47634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Types of technical solutions that would make social media more accessible, in general.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" name="Chart Placeholder 9" descr="X Axis - Image descriptions, Keyboard navigation, Color-Contrast, color-coding, coding frames, captions. &#10;Y Axis numbers going from 0 to 100.&#10;There are lines going across the graph for DHH, Blind, Vision and None - there is a slope to the lines it starts high on the left and slopes down then back up at the right.&#10;" title="Graph titled &quot;Would find SoMe more accessible with improved ____&quot;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1840679216"/>
              </p:ext>
            </p:extLst>
          </p:nvPr>
        </p:nvGraphicFramePr>
        <p:xfrm>
          <a:off x="1611195" y="993309"/>
          <a:ext cx="8719003" cy="27733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5890011" y="4000011"/>
            <a:ext cx="5750486" cy="2375668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Summary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High to moderate desire for image descriptions/keyboard navigation.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Vision impairment a consistent but gentler slope </a:t>
            </a: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Desire for captions is moderate across groups, high among DHH</a:t>
            </a:r>
          </a:p>
        </p:txBody>
      </p:sp>
      <p:sp>
        <p:nvSpPr>
          <p:cNvPr id="3" name="Oval 2"/>
          <p:cNvSpPr/>
          <p:nvPr/>
        </p:nvSpPr>
        <p:spPr>
          <a:xfrm>
            <a:off x="8598877" y="1828800"/>
            <a:ext cx="1345223" cy="1037492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63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5299" y="654993"/>
            <a:ext cx="4011603" cy="873034"/>
          </a:xfrm>
        </p:spPr>
        <p:txBody>
          <a:bodyPr/>
          <a:lstStyle/>
          <a:p>
            <a:r>
              <a:rPr lang="en-US" dirty="0" smtClean="0"/>
              <a:t>Postulation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Vision Impairment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Microsoft study interesting – poorer experience on Twitter platform since 2011 when pictures were enabled. 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Sample 756 tweets with embedded images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</a:rPr>
              <a:t>61.8% tweets poor captions</a:t>
            </a:r>
          </a:p>
          <a:p>
            <a:pPr lvl="2"/>
            <a:r>
              <a:rPr lang="en-US" b="1" dirty="0" smtClean="0">
                <a:solidFill>
                  <a:schemeClr val="tx1"/>
                </a:solidFill>
              </a:rPr>
              <a:t>27% tweets minimally acceptable </a:t>
            </a:r>
            <a:r>
              <a:rPr lang="en-US" b="1" dirty="0" smtClean="0">
                <a:solidFill>
                  <a:schemeClr val="tx1"/>
                </a:solidFill>
              </a:rPr>
              <a:t>captions</a:t>
            </a:r>
            <a:endParaRPr lang="en-US" b="1" dirty="0" smtClean="0">
              <a:solidFill>
                <a:schemeClr val="tx1"/>
              </a:solidFill>
            </a:endParaRPr>
          </a:p>
          <a:p>
            <a:pPr lvl="2"/>
            <a:r>
              <a:rPr lang="en-US" b="1" dirty="0" smtClean="0">
                <a:solidFill>
                  <a:schemeClr val="tx1"/>
                </a:solidFill>
              </a:rPr>
              <a:t>11.2% </a:t>
            </a:r>
            <a:r>
              <a:rPr lang="en-US" b="1" dirty="0" smtClean="0">
                <a:solidFill>
                  <a:schemeClr val="tx1"/>
                </a:solidFill>
              </a:rPr>
              <a:t>good captions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Deaf/Hard of Hearing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3285363"/>
            <a:ext cx="4800600" cy="2459732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German study published 2010 on Web 2.0 found low use of wikis among Deaf population</a:t>
            </a:r>
            <a:endParaRPr lang="en-US" b="1" dirty="0">
              <a:solidFill>
                <a:schemeClr val="tx2"/>
              </a:solidFill>
            </a:endParaRPr>
          </a:p>
          <a:p>
            <a:pPr lvl="1"/>
            <a:r>
              <a:rPr lang="en-US" b="1" dirty="0" smtClean="0">
                <a:solidFill>
                  <a:schemeClr val="tx2"/>
                </a:solidFill>
              </a:rPr>
              <a:t>“Literary publications, exchange of views and discussions are not part of Deaf culture.”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@E_lizaG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47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7550" y="2202555"/>
            <a:ext cx="2897795" cy="600574"/>
          </a:xfrm>
        </p:spPr>
        <p:txBody>
          <a:bodyPr/>
          <a:lstStyle/>
          <a:p>
            <a:r>
              <a:rPr lang="en-US" dirty="0" smtClean="0"/>
              <a:t>Fast pair/share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6673" y="1442889"/>
            <a:ext cx="6341143" cy="4043511"/>
          </a:xfrm>
        </p:spPr>
        <p:txBody>
          <a:bodyPr>
            <a:noAutofit/>
          </a:bodyPr>
          <a:lstStyle/>
          <a:p>
            <a:r>
              <a:rPr lang="en-US" sz="1800" b="1" dirty="0" smtClean="0">
                <a:solidFill>
                  <a:schemeClr val="tx1"/>
                </a:solidFill>
              </a:rPr>
              <a:t>Survey snippets - cons</a:t>
            </a:r>
          </a:p>
          <a:p>
            <a:pPr lvl="1"/>
            <a:r>
              <a:rPr lang="en-US" sz="1800" b="1" dirty="0" smtClean="0">
                <a:solidFill>
                  <a:schemeClr val="tx1"/>
                </a:solidFill>
              </a:rPr>
              <a:t>I </a:t>
            </a:r>
            <a:r>
              <a:rPr lang="en-US" sz="1800" b="1" dirty="0">
                <a:solidFill>
                  <a:schemeClr val="tx1"/>
                </a:solidFill>
              </a:rPr>
              <a:t>see the benefits of it.... I think I just feel overwhelmed with words, vocabulary, and stuff like that</a:t>
            </a:r>
            <a:r>
              <a:rPr lang="en-US" sz="1800" b="1" dirty="0" smtClean="0">
                <a:solidFill>
                  <a:schemeClr val="tx1"/>
                </a:solidFill>
              </a:rPr>
              <a:t>... (</a:t>
            </a:r>
            <a:r>
              <a:rPr lang="en-US" sz="1800" b="1" dirty="0" smtClean="0">
                <a:solidFill>
                  <a:schemeClr val="tx1"/>
                </a:solidFill>
              </a:rPr>
              <a:t>DHH </a:t>
            </a:r>
            <a:r>
              <a:rPr lang="en-US" sz="1800" b="1" dirty="0" smtClean="0">
                <a:solidFill>
                  <a:schemeClr val="tx1"/>
                </a:solidFill>
              </a:rPr>
              <a:t>– about LinkedIn)</a:t>
            </a:r>
          </a:p>
          <a:p>
            <a:pPr lvl="1"/>
            <a:r>
              <a:rPr lang="en-US" sz="1800" b="1" dirty="0" smtClean="0">
                <a:solidFill>
                  <a:schemeClr val="tx1"/>
                </a:solidFill>
              </a:rPr>
              <a:t>YouTube </a:t>
            </a:r>
            <a:r>
              <a:rPr lang="en-US" sz="1800" b="1" dirty="0">
                <a:solidFill>
                  <a:schemeClr val="tx1"/>
                </a:solidFill>
              </a:rPr>
              <a:t>auto captioning is an insult to my culture. </a:t>
            </a:r>
            <a:r>
              <a:rPr lang="en-US" sz="1800" b="1" dirty="0" smtClean="0">
                <a:solidFill>
                  <a:schemeClr val="tx1"/>
                </a:solidFill>
              </a:rPr>
              <a:t>If </a:t>
            </a:r>
            <a:r>
              <a:rPr lang="en-US" sz="1800" b="1" dirty="0">
                <a:solidFill>
                  <a:schemeClr val="tx1"/>
                </a:solidFill>
              </a:rPr>
              <a:t>technology cannot be improved </a:t>
            </a:r>
            <a:r>
              <a:rPr lang="en-US" sz="1800" b="1" dirty="0" smtClean="0">
                <a:solidFill>
                  <a:schemeClr val="tx1"/>
                </a:solidFill>
              </a:rPr>
              <a:t>to the point where captioning is legible, it </a:t>
            </a:r>
            <a:r>
              <a:rPr lang="en-US" sz="1800" b="1" dirty="0">
                <a:solidFill>
                  <a:schemeClr val="tx1"/>
                </a:solidFill>
              </a:rPr>
              <a:t>should be abandoned</a:t>
            </a:r>
            <a:r>
              <a:rPr lang="en-US" sz="1800" b="1" dirty="0" smtClean="0">
                <a:solidFill>
                  <a:schemeClr val="tx1"/>
                </a:solidFill>
              </a:rPr>
              <a:t>. </a:t>
            </a:r>
          </a:p>
          <a:p>
            <a:pPr lvl="1"/>
            <a:r>
              <a:rPr lang="en-US" sz="1800" b="1" dirty="0">
                <a:solidFill>
                  <a:schemeClr val="tx1"/>
                </a:solidFill>
              </a:rPr>
              <a:t>P</a:t>
            </a:r>
            <a:r>
              <a:rPr lang="en-US" sz="1800" b="1" dirty="0" smtClean="0">
                <a:solidFill>
                  <a:schemeClr val="tx1"/>
                </a:solidFill>
              </a:rPr>
              <a:t>oor </a:t>
            </a:r>
            <a:r>
              <a:rPr lang="en-US" sz="1800" b="1" dirty="0" smtClean="0">
                <a:solidFill>
                  <a:schemeClr val="tx1"/>
                </a:solidFill>
              </a:rPr>
              <a:t>keyboard/screen reader accessibility on Facebook, dreadful keyboard/screen reader accessibility on LinkedIn. 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60092" y="2687382"/>
            <a:ext cx="2705253" cy="1554523"/>
          </a:xfrm>
        </p:spPr>
        <p:txBody>
          <a:bodyPr/>
          <a:lstStyle/>
          <a:p>
            <a:endParaRPr lang="en-US" dirty="0"/>
          </a:p>
          <a:p>
            <a:r>
              <a:rPr lang="en-US" b="1" dirty="0" smtClean="0"/>
              <a:t>What is your #1 social media accessibility pet peeve?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b="1" dirty="0" smtClean="0"/>
              <a:t>@</a:t>
            </a:r>
            <a:r>
              <a:rPr lang="en-US" sz="1800" b="1" dirty="0" err="1" smtClean="0"/>
              <a:t>E_lizaG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26253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0053" y="1555588"/>
            <a:ext cx="5842230" cy="3554294"/>
          </a:xfrm>
        </p:spPr>
        <p:txBody>
          <a:bodyPr/>
          <a:lstStyle/>
          <a:p>
            <a:r>
              <a:rPr lang="en-US" dirty="0" smtClean="0"/>
              <a:t>Hi, I’m Eliza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 like to hustle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74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9603556" cy="793272"/>
          </a:xfrm>
        </p:spPr>
        <p:txBody>
          <a:bodyPr/>
          <a:lstStyle/>
          <a:p>
            <a:r>
              <a:rPr lang="en-US" dirty="0" smtClean="0"/>
              <a:t>#a11y publishing Pro-tips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1678" y="1560758"/>
            <a:ext cx="5223887" cy="4307604"/>
          </a:xfrm>
        </p:spPr>
        <p:txBody>
          <a:bodyPr>
            <a:normAutofit fontScale="85000" lnSpcReduction="10000"/>
          </a:bodyPr>
          <a:lstStyle/>
          <a:p>
            <a:r>
              <a:rPr lang="en-US" sz="3800" b="1" dirty="0">
                <a:solidFill>
                  <a:schemeClr val="tx1"/>
                </a:solidFill>
              </a:rPr>
              <a:t>Across channels</a:t>
            </a:r>
          </a:p>
          <a:p>
            <a:pPr lvl="1"/>
            <a:r>
              <a:rPr lang="en-US" sz="3800" b="1" i="1" dirty="0">
                <a:solidFill>
                  <a:schemeClr val="tx1"/>
                </a:solidFill>
              </a:rPr>
              <a:t>Work in captions/image descriptions.</a:t>
            </a:r>
          </a:p>
          <a:p>
            <a:pPr lvl="1"/>
            <a:r>
              <a:rPr lang="en-US" sz="3800" b="1" i="1" dirty="0">
                <a:solidFill>
                  <a:schemeClr val="tx1"/>
                </a:solidFill>
              </a:rPr>
              <a:t>Provide transcripts and captions.</a:t>
            </a:r>
          </a:p>
          <a:p>
            <a:pPr lvl="1"/>
            <a:r>
              <a:rPr lang="en-US" sz="3800" b="1" i="1" dirty="0">
                <a:solidFill>
                  <a:schemeClr val="tx1"/>
                </a:solidFill>
              </a:rPr>
              <a:t>Avoid abbreviations?</a:t>
            </a:r>
          </a:p>
          <a:p>
            <a:pPr lvl="1"/>
            <a:r>
              <a:rPr lang="en-US" sz="3800" b="1" i="1" dirty="0">
                <a:solidFill>
                  <a:schemeClr val="tx1"/>
                </a:solidFill>
              </a:rPr>
              <a:t>Know your audience.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98093" y="1464538"/>
            <a:ext cx="4444155" cy="4911141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Facebook-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Link to transcript for videos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Refer to YouTube for </a:t>
            </a:r>
            <a:r>
              <a:rPr lang="en-US" b="1" dirty="0" smtClean="0">
                <a:solidFill>
                  <a:schemeClr val="tx1"/>
                </a:solidFill>
              </a:rPr>
              <a:t>videos 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YouTube-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Provide audio descriptions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Beware of auto-play</a:t>
            </a:r>
          </a:p>
          <a:p>
            <a:r>
              <a:rPr lang="en-US" b="1" dirty="0">
                <a:solidFill>
                  <a:schemeClr val="tx1"/>
                </a:solidFill>
              </a:rPr>
              <a:t>Twitter -</a:t>
            </a:r>
          </a:p>
          <a:p>
            <a:pPr lvl="1"/>
            <a:r>
              <a:rPr lang="en-US" b="1" dirty="0">
                <a:solidFill>
                  <a:schemeClr val="tx1"/>
                </a:solidFill>
              </a:rPr>
              <a:t>Hashtags</a:t>
            </a:r>
          </a:p>
          <a:p>
            <a:pPr lvl="2"/>
            <a:r>
              <a:rPr lang="en-US" b="1" dirty="0">
                <a:solidFill>
                  <a:schemeClr val="tx1"/>
                </a:solidFill>
              </a:rPr>
              <a:t>Put them all at the end?</a:t>
            </a:r>
          </a:p>
          <a:p>
            <a:pPr lvl="2"/>
            <a:r>
              <a:rPr lang="en-US" b="1" dirty="0">
                <a:solidFill>
                  <a:schemeClr val="tx1"/>
                </a:solidFill>
              </a:rPr>
              <a:t>Camel </a:t>
            </a:r>
            <a:r>
              <a:rPr lang="en-US" b="1" dirty="0" smtClean="0">
                <a:solidFill>
                  <a:schemeClr val="tx1"/>
                </a:solidFill>
              </a:rPr>
              <a:t>case – see my tweet example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LinkedIn</a:t>
            </a:r>
            <a:r>
              <a:rPr lang="en-US" b="1" dirty="0">
                <a:solidFill>
                  <a:schemeClr val="tx1"/>
                </a:solidFill>
              </a:rPr>
              <a:t>-</a:t>
            </a:r>
            <a:endParaRPr lang="en-US" b="1" dirty="0" smtClean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Accessible PDFs</a:t>
            </a: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Who isn’t “at the table?”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Instagram-</a:t>
            </a:r>
            <a:endParaRPr lang="en-US" b="1" dirty="0">
              <a:solidFill>
                <a:schemeClr val="tx1"/>
              </a:solidFill>
            </a:endParaRPr>
          </a:p>
          <a:p>
            <a:pPr lvl="1"/>
            <a:r>
              <a:rPr lang="en-US" b="1" dirty="0" smtClean="0">
                <a:solidFill>
                  <a:schemeClr val="tx1"/>
                </a:solidFill>
              </a:rPr>
              <a:t>Who isn’t “at the table?”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@E_lizaG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73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7857" y="861109"/>
            <a:ext cx="4550195" cy="73562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References - Mind </a:t>
            </a:r>
            <a:r>
              <a:rPr lang="en-US" dirty="0" smtClean="0"/>
              <a:t>the gap!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8024" y="2246656"/>
            <a:ext cx="4800600" cy="632529"/>
          </a:xfrm>
        </p:spPr>
        <p:txBody>
          <a:bodyPr/>
          <a:lstStyle/>
          <a:p>
            <a:r>
              <a:rPr lang="en-US" dirty="0" smtClean="0"/>
              <a:t>Social Media &amp; HR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8024" y="2879185"/>
            <a:ext cx="5310649" cy="384229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https://blog.workable.com/2016-social-recruitment-trends-forecast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/</a:t>
            </a:r>
          </a:p>
          <a:p>
            <a:pPr>
              <a:lnSpc>
                <a:spcPct val="170000"/>
              </a:lnSpc>
            </a:pP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http://www.careerarc.com/blog/2016/01/13-recruiting-stats-hr-pro-must-know-2016/</a:t>
            </a:r>
          </a:p>
          <a:p>
            <a:pPr>
              <a:lnSpc>
                <a:spcPct val="170000"/>
              </a:lnSpc>
            </a:pP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http://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www.socialtalent.co/blog/how-recruiters-and-job-seekers-use-social-media-in-2015</a:t>
            </a:r>
          </a:p>
          <a:p>
            <a:pPr>
              <a:lnSpc>
                <a:spcPct val="170000"/>
              </a:lnSpc>
            </a:pP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http://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www.adecco.com/industry-insights/work-trends-blog/how-do-recruiters-use-socialnetworks.aspx</a:t>
            </a:r>
            <a:endParaRPr lang="en-US" u="sng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>
              <a:lnSpc>
                <a:spcPct val="170000"/>
              </a:lnSpc>
            </a:pPr>
            <a:r>
              <a:rPr lang="en-US" u="sng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http://www.blogging4jobs.com/social-media/6-shocking-job-search-statistics-im-discussing-at-sxswi/#</a:t>
            </a:r>
            <a:r>
              <a:rPr lang="en-US" u="sng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VXzJDDDVtpABBifJ.97</a:t>
            </a:r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09711" y="2246656"/>
            <a:ext cx="4800600" cy="632529"/>
          </a:xfrm>
        </p:spPr>
        <p:txBody>
          <a:bodyPr/>
          <a:lstStyle/>
          <a:p>
            <a:r>
              <a:rPr lang="en-US" dirty="0" smtClean="0"/>
              <a:t>Unemployment statistics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09711" y="3129233"/>
            <a:ext cx="4800600" cy="2996398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hlinkClick r:id="rId4"/>
              </a:rPr>
              <a:t>http://www.dol.gov/odep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/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http://www.disabilitycompendium.org/statistics/employment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@E_lizaG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40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resources for chipping away at #</a:t>
            </a:r>
            <a:r>
              <a:rPr lang="en-US" dirty="0" err="1" smtClean="0"/>
              <a:t>SoMe</a:t>
            </a:r>
            <a:r>
              <a:rPr lang="en-US" dirty="0" smtClean="0"/>
              <a:t> #a11y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1678" y="2517494"/>
            <a:ext cx="4634214" cy="284158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2016 CSUN </a:t>
            </a:r>
            <a:r>
              <a:rPr lang="en-US" dirty="0" err="1">
                <a:solidFill>
                  <a:schemeClr val="tx1"/>
                </a:solidFill>
              </a:rPr>
              <a:t>preso</a:t>
            </a:r>
            <a:r>
              <a:rPr lang="en-US" dirty="0">
                <a:solidFill>
                  <a:schemeClr val="tx1"/>
                </a:solidFill>
              </a:rPr>
              <a:t> by Jennie </a:t>
            </a:r>
            <a:r>
              <a:rPr lang="en-US" dirty="0" err="1">
                <a:solidFill>
                  <a:schemeClr val="tx1"/>
                </a:solidFill>
              </a:rPr>
              <a:t>Delisi</a:t>
            </a:r>
            <a:r>
              <a:rPr lang="en-US" dirty="0">
                <a:solidFill>
                  <a:schemeClr val="tx1"/>
                </a:solidFill>
              </a:rPr>
              <a:t> &amp; Jay </a:t>
            </a:r>
            <a:r>
              <a:rPr lang="en-US" dirty="0" err="1">
                <a:solidFill>
                  <a:schemeClr val="tx1"/>
                </a:solidFill>
              </a:rPr>
              <a:t>Wyant</a:t>
            </a:r>
            <a:r>
              <a:rPr lang="en-US" dirty="0">
                <a:solidFill>
                  <a:schemeClr val="tx1"/>
                </a:solidFill>
              </a:rPr>
              <a:t> - more geared towards Gov’t </a:t>
            </a:r>
            <a:r>
              <a:rPr lang="en-US" dirty="0" smtClean="0">
                <a:solidFill>
                  <a:schemeClr val="tx1"/>
                </a:solidFill>
              </a:rPr>
              <a:t>agencies</a:t>
            </a:r>
          </a:p>
          <a:p>
            <a:pPr marL="228600"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2016 “Understanding Twitter’s Evolving Accessibility to Blind Users”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http://research.microsoft.com/en-us/um/people/merrie/papers/twitter_visual_chi2016.pdf</a:t>
            </a:r>
            <a:r>
              <a:rPr lang="en-US" dirty="0">
                <a:solidFill>
                  <a:schemeClr val="tx1"/>
                </a:solidFill>
              </a:rPr>
              <a:t> by </a:t>
            </a:r>
            <a:r>
              <a:rPr lang="en-US" dirty="0" smtClean="0">
                <a:solidFill>
                  <a:schemeClr val="tx1"/>
                </a:solidFill>
              </a:rPr>
              <a:t>Microsoft</a:t>
            </a:r>
          </a:p>
          <a:p>
            <a:r>
              <a:rPr lang="en-US" dirty="0">
                <a:solidFill>
                  <a:schemeClr val="tx1"/>
                </a:solidFill>
              </a:rPr>
              <a:t>@</a:t>
            </a:r>
            <a:r>
              <a:rPr lang="en-US" dirty="0" err="1">
                <a:solidFill>
                  <a:schemeClr val="tx1"/>
                </a:solidFill>
              </a:rPr>
              <a:t>debraruh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Ruh</a:t>
            </a:r>
            <a:r>
              <a:rPr lang="en-US" dirty="0">
                <a:solidFill>
                  <a:schemeClr val="tx1"/>
                </a:solidFill>
              </a:rPr>
              <a:t> Global)</a:t>
            </a:r>
          </a:p>
          <a:p>
            <a:r>
              <a:rPr lang="en-US" dirty="0">
                <a:solidFill>
                  <a:schemeClr val="tx1"/>
                </a:solidFill>
              </a:rPr>
              <a:t>@Jennison (LinkedIn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2106" y="2080258"/>
            <a:ext cx="5048485" cy="4089679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chemeClr val="tx1"/>
                </a:solidFill>
              </a:rPr>
              <a:t>Oct 2015 Social media &amp; accessibility webinar by </a:t>
            </a:r>
            <a:r>
              <a:rPr lang="en-US" dirty="0" err="1">
                <a:solidFill>
                  <a:schemeClr val="tx1"/>
                </a:solidFill>
              </a:rPr>
              <a:t>Gian</a:t>
            </a:r>
            <a:r>
              <a:rPr lang="en-US" dirty="0">
                <a:solidFill>
                  <a:schemeClr val="tx1"/>
                </a:solidFill>
              </a:rPr>
              <a:t> Wild</a:t>
            </a:r>
          </a:p>
          <a:p>
            <a:pPr lvl="1"/>
            <a:r>
              <a:rPr lang="en-US" dirty="0">
                <a:solidFill>
                  <a:schemeClr val="tx1"/>
                </a:solidFill>
                <a:hlinkClick r:id="rId3"/>
              </a:rPr>
              <a:t>http://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dev.accessibilityonline.org/ADA-Audio/archives/110405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2015 CSUN slides “An Improved Website Design for Elders Utilizing Social Media” by Jessica </a:t>
            </a:r>
            <a:r>
              <a:rPr lang="en-US" dirty="0" err="1" smtClean="0">
                <a:solidFill>
                  <a:schemeClr val="tx1"/>
                </a:solidFill>
              </a:rPr>
              <a:t>ArFaa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&amp; </a:t>
            </a:r>
            <a:r>
              <a:rPr lang="en-US" dirty="0" err="1" smtClean="0">
                <a:solidFill>
                  <a:schemeClr val="tx1"/>
                </a:solidFill>
              </a:rPr>
              <a:t>Yuanqiong</a:t>
            </a:r>
            <a:r>
              <a:rPr lang="en-US" dirty="0" smtClean="0">
                <a:solidFill>
                  <a:schemeClr val="tx1"/>
                </a:solidFill>
              </a:rPr>
              <a:t> (Kathy) Wang – Towson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2013 slides “Social Media Streaming Research</a:t>
            </a:r>
            <a:r>
              <a:rPr lang="en-US" dirty="0">
                <a:solidFill>
                  <a:schemeClr val="tx1"/>
                </a:solidFill>
              </a:rPr>
              <a:t>” by Accessible Media Inc.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2010 “Web 2.0 </a:t>
            </a:r>
            <a:r>
              <a:rPr lang="en-US" dirty="0" err="1" smtClean="0">
                <a:solidFill>
                  <a:schemeClr val="tx1"/>
                </a:solidFill>
              </a:rPr>
              <a:t>Barrierefrei</a:t>
            </a:r>
            <a:r>
              <a:rPr lang="en-US" dirty="0" smtClean="0">
                <a:solidFill>
                  <a:schemeClr val="tx1"/>
                </a:solidFill>
              </a:rPr>
              <a:t>” study by </a:t>
            </a:r>
            <a:r>
              <a:rPr lang="en-US" dirty="0" err="1" smtClean="0">
                <a:solidFill>
                  <a:schemeClr val="tx1"/>
                </a:solidFill>
              </a:rPr>
              <a:t>Aktion</a:t>
            </a:r>
            <a:r>
              <a:rPr lang="en-US" dirty="0" smtClean="0">
                <a:solidFill>
                  <a:schemeClr val="tx1"/>
                </a:solidFill>
              </a:rPr>
              <a:t> Mensch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www.einfach-fuer-alle.de/studie/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@E_lizaG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1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Vote –</a:t>
            </a:r>
            <a:br>
              <a:rPr lang="en-US" sz="3600" b="1" dirty="0" smtClean="0"/>
            </a:br>
            <a:r>
              <a:rPr lang="en-US" sz="3600" b="1" dirty="0" smtClean="0"/>
              <a:t> Which blog post you would like to read next?</a:t>
            </a:r>
            <a:r>
              <a:rPr lang="en-US" sz="5400" b="1" dirty="0"/>
              <a:t/>
            </a:r>
            <a:br>
              <a:rPr lang="en-US" sz="5400" b="1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2728" y="1551009"/>
            <a:ext cx="4799550" cy="1281154"/>
          </a:xfrm>
        </p:spPr>
        <p:txBody>
          <a:bodyPr/>
          <a:lstStyle/>
          <a:p>
            <a:r>
              <a:rPr lang="en-US" dirty="0" smtClean="0"/>
              <a:t>more </a:t>
            </a:r>
            <a:r>
              <a:rPr lang="en-US" dirty="0" smtClean="0"/>
              <a:t>survey results including types of devices used to access social media- grouped by disability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6633864" y="1594491"/>
            <a:ext cx="4791564" cy="1517699"/>
          </a:xfrm>
        </p:spPr>
        <p:txBody>
          <a:bodyPr/>
          <a:lstStyle/>
          <a:p>
            <a:r>
              <a:rPr lang="en-US" dirty="0" smtClean="0"/>
              <a:t>3 </a:t>
            </a:r>
            <a:r>
              <a:rPr lang="en-US" dirty="0" smtClean="0"/>
              <a:t>pro tips with fast step-by –step instructions to leverage </a:t>
            </a:r>
            <a:r>
              <a:rPr lang="en-US" dirty="0" err="1" smtClean="0"/>
              <a:t>Linkedin</a:t>
            </a:r>
            <a:r>
              <a:rPr lang="en-US" dirty="0" smtClean="0"/>
              <a:t> &amp; Facebook for career mobility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 smtClean="0"/>
              <a:t>@</a:t>
            </a:r>
            <a:r>
              <a:rPr lang="en-US" b="1" dirty="0" err="1" smtClean="0"/>
              <a:t>E_lizaG</a:t>
            </a:r>
            <a:endParaRPr lang="en-US" b="1" dirty="0"/>
          </a:p>
        </p:txBody>
      </p:sp>
      <p:pic>
        <p:nvPicPr>
          <p:cNvPr id="8" name="Picture Placeholder 7" descr="largest words is &quot;Windows&quot; then &quot;Mac&quot; then &quot;IOS&quot; then &quot;iPhone&quot; then &quot;desktop&quot; then &quot;android&quot; then &quot;iPad&quot; then &quot;laptop&quot;" title="word cloud of different operating systems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r="19694"/>
          <a:stretch/>
        </p:blipFill>
        <p:spPr>
          <a:xfrm>
            <a:off x="1122743" y="2949971"/>
            <a:ext cx="4548851" cy="3598606"/>
          </a:xfrm>
        </p:spPr>
      </p:pic>
      <p:pic>
        <p:nvPicPr>
          <p:cNvPr id="9" name="Picture Placeholder 8" descr="featuring Eliza's page with &quot;view activity&quot; button selected. Eliza has more than 500 connections. " title="LinkedIn profile of Eliza Greenwood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l="6307" t="4712" r="56258" b="21976"/>
          <a:stretch/>
        </p:blipFill>
        <p:spPr>
          <a:xfrm>
            <a:off x="6633864" y="3310358"/>
            <a:ext cx="4507629" cy="270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65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49345" y="1570661"/>
            <a:ext cx="9331569" cy="3322887"/>
          </a:xfrm>
        </p:spPr>
        <p:txBody>
          <a:bodyPr/>
          <a:lstStyle/>
          <a:p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sz="2400" dirty="0" smtClean="0"/>
              <a:t>Please find me on </a:t>
            </a:r>
            <a:r>
              <a:rPr lang="en-US" sz="2400" dirty="0" err="1" smtClean="0"/>
              <a:t>Linkedin</a:t>
            </a:r>
            <a:r>
              <a:rPr lang="en-US" sz="2400" dirty="0" smtClean="0"/>
              <a:t> &amp; Twitter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57183" y="5917650"/>
            <a:ext cx="8045373" cy="74227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elizagreenwood@gmail.com</a:t>
            </a:r>
          </a:p>
          <a:p>
            <a:r>
              <a:rPr lang="en-US" dirty="0" smtClean="0"/>
              <a:t>Elizagreenwood.com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47912" y="6406008"/>
            <a:ext cx="4114800" cy="345796"/>
          </a:xfrm>
        </p:spPr>
        <p:txBody>
          <a:bodyPr/>
          <a:lstStyle/>
          <a:p>
            <a:r>
              <a:rPr lang="en-US" sz="2000" b="1" dirty="0" smtClean="0"/>
              <a:t>@</a:t>
            </a:r>
            <a:r>
              <a:rPr lang="en-US" sz="2000" b="1" dirty="0" err="1" smtClean="0"/>
              <a:t>E_lizaG</a:t>
            </a:r>
            <a:endParaRPr lang="en-US" sz="2000" b="1" dirty="0"/>
          </a:p>
        </p:txBody>
      </p:sp>
      <p:pic>
        <p:nvPicPr>
          <p:cNvPr id="2054" name="Picture 6" descr="LinkedIn logo" title="LinkedIn log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6" t="2720" r="10931" b="5710"/>
          <a:stretch/>
        </p:blipFill>
        <p:spPr bwMode="auto">
          <a:xfrm>
            <a:off x="1076446" y="5011838"/>
            <a:ext cx="983848" cy="116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nptel.ac.in/noc/images/twitter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495" y="4981696"/>
            <a:ext cx="1199186" cy="1199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8047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9201892" cy="396483"/>
          </a:xfrm>
        </p:spPr>
        <p:txBody>
          <a:bodyPr/>
          <a:lstStyle/>
          <a:p>
            <a:r>
              <a:rPr lang="en-US" dirty="0" smtClean="0"/>
              <a:t>www.elizagreenwood.com/blog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@E_lizaG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02726" y="918215"/>
            <a:ext cx="3608017" cy="1151745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Former </a:t>
            </a:r>
            <a:r>
              <a:rPr lang="en-US" b="1" dirty="0">
                <a:solidFill>
                  <a:schemeClr val="bg2"/>
                </a:solidFill>
              </a:rPr>
              <a:t>sign language interpreter and documentary </a:t>
            </a:r>
            <a:r>
              <a:rPr lang="en-US" b="1" dirty="0" smtClean="0">
                <a:solidFill>
                  <a:schemeClr val="bg2"/>
                </a:solidFill>
              </a:rPr>
              <a:t>filmmaker</a:t>
            </a:r>
          </a:p>
          <a:p>
            <a:pPr lvl="1"/>
            <a:r>
              <a:rPr lang="en-US" b="1" dirty="0" smtClean="0">
                <a:solidFill>
                  <a:schemeClr val="bg2"/>
                </a:solidFill>
              </a:rPr>
              <a:t>Austin Unbound (2011)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8402368" y="1150348"/>
            <a:ext cx="3715944" cy="1271305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chemeClr val="bg2"/>
                </a:solidFill>
              </a:rPr>
              <a:t>Digital </a:t>
            </a:r>
            <a:r>
              <a:rPr lang="en-US" sz="1600" b="1" dirty="0" smtClean="0">
                <a:solidFill>
                  <a:schemeClr val="bg2"/>
                </a:solidFill>
              </a:rPr>
              <a:t>Marketer</a:t>
            </a:r>
          </a:p>
          <a:p>
            <a:pPr lvl="1"/>
            <a:r>
              <a:rPr lang="en-US" sz="1600" b="1" dirty="0" smtClean="0">
                <a:solidFill>
                  <a:schemeClr val="bg2"/>
                </a:solidFill>
              </a:rPr>
              <a:t>Social media </a:t>
            </a:r>
          </a:p>
          <a:p>
            <a:pPr lvl="1"/>
            <a:r>
              <a:rPr lang="en-US" sz="1600" b="1" dirty="0" smtClean="0">
                <a:solidFill>
                  <a:schemeClr val="bg2"/>
                </a:solidFill>
              </a:rPr>
              <a:t>Analytics</a:t>
            </a:r>
          </a:p>
          <a:p>
            <a:pPr lvl="1"/>
            <a:r>
              <a:rPr lang="en-US" sz="1600" b="1" dirty="0" smtClean="0">
                <a:solidFill>
                  <a:schemeClr val="bg2"/>
                </a:solidFill>
              </a:rPr>
              <a:t>PPC Advertising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702726" y="3843277"/>
            <a:ext cx="3960714" cy="1255771"/>
          </a:xfrm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</a:rPr>
              <a:t>Late </a:t>
            </a:r>
            <a:r>
              <a:rPr lang="en-US" sz="1600" b="1" dirty="0">
                <a:solidFill>
                  <a:schemeClr val="bg2"/>
                </a:solidFill>
              </a:rPr>
              <a:t>Marketing Manager  </a:t>
            </a:r>
            <a:r>
              <a:rPr lang="en-US" sz="1600" b="1" dirty="0" smtClean="0">
                <a:solidFill>
                  <a:schemeClr val="bg2"/>
                </a:solidFill>
              </a:rPr>
              <a:t>@</a:t>
            </a:r>
            <a:r>
              <a:rPr lang="en-US" sz="1600" b="1" dirty="0" err="1" smtClean="0">
                <a:solidFill>
                  <a:schemeClr val="bg2"/>
                </a:solidFill>
              </a:rPr>
              <a:t>AccessibilityOz</a:t>
            </a:r>
            <a:endParaRPr lang="en-US" sz="1600" b="1" dirty="0">
              <a:solidFill>
                <a:schemeClr val="bg2"/>
              </a:solidFill>
            </a:endParaRPr>
          </a:p>
          <a:p>
            <a:pPr lvl="1"/>
            <a:r>
              <a:rPr lang="en-US" sz="1600" b="1" dirty="0" smtClean="0">
                <a:solidFill>
                  <a:schemeClr val="bg2"/>
                </a:solidFill>
              </a:rPr>
              <a:t>Practiced accessibility across online presence</a:t>
            </a:r>
            <a:endParaRPr lang="en-US" sz="1600" b="1" dirty="0">
              <a:solidFill>
                <a:schemeClr val="bg2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8402368" y="3843277"/>
            <a:ext cx="3328078" cy="174261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2"/>
                </a:solidFill>
              </a:rPr>
              <a:t>#A11y Evangelist</a:t>
            </a:r>
          </a:p>
          <a:p>
            <a:pPr lvl="1"/>
            <a:r>
              <a:rPr lang="en-US" b="1" dirty="0" smtClean="0">
                <a:solidFill>
                  <a:schemeClr val="bg2"/>
                </a:solidFill>
              </a:rPr>
              <a:t>CSUN 2015</a:t>
            </a:r>
          </a:p>
          <a:p>
            <a:pPr lvl="1"/>
            <a:r>
              <a:rPr lang="en-US" b="1" dirty="0" smtClean="0">
                <a:solidFill>
                  <a:schemeClr val="bg2"/>
                </a:solidFill>
              </a:rPr>
              <a:t>Marketers in Portland</a:t>
            </a:r>
          </a:p>
          <a:p>
            <a:pPr lvl="1"/>
            <a:r>
              <a:rPr lang="en-US" b="1" dirty="0" smtClean="0">
                <a:solidFill>
                  <a:schemeClr val="bg2"/>
                </a:solidFill>
              </a:rPr>
              <a:t>My own social channels</a:t>
            </a:r>
            <a:endParaRPr lang="en-US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89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429" y="533110"/>
            <a:ext cx="7681307" cy="1090620"/>
          </a:xfrm>
        </p:spPr>
        <p:txBody>
          <a:bodyPr/>
          <a:lstStyle/>
          <a:p>
            <a:r>
              <a:rPr lang="en-US" dirty="0" smtClean="0"/>
              <a:t>presentation </a:t>
            </a:r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55182" y="1507252"/>
            <a:ext cx="7928150" cy="3904991"/>
          </a:xfrm>
        </p:spPr>
        <p:txBody>
          <a:bodyPr>
            <a:normAutofit/>
          </a:bodyPr>
          <a:lstStyle/>
          <a:p>
            <a:r>
              <a:rPr lang="en-US" b="1" dirty="0" smtClean="0"/>
              <a:t>Provide insight for strategic implementation across social media channels</a:t>
            </a:r>
          </a:p>
          <a:p>
            <a:pPr lvl="1"/>
            <a:r>
              <a:rPr lang="en-US" sz="2000" b="1" dirty="0" smtClean="0"/>
              <a:t>Includes</a:t>
            </a:r>
          </a:p>
          <a:p>
            <a:pPr lvl="2"/>
            <a:r>
              <a:rPr lang="en-US" sz="2000" b="1" dirty="0" smtClean="0"/>
              <a:t>Reaching your audience(s) where they are</a:t>
            </a:r>
          </a:p>
          <a:p>
            <a:pPr lvl="2"/>
            <a:r>
              <a:rPr lang="en-US" sz="2000" b="1" dirty="0"/>
              <a:t>Making your channel(s) more </a:t>
            </a:r>
            <a:r>
              <a:rPr lang="en-US" sz="2000" b="1" dirty="0" smtClean="0"/>
              <a:t>accessible</a:t>
            </a:r>
          </a:p>
          <a:p>
            <a:pPr lvl="1"/>
            <a:r>
              <a:rPr lang="en-US" sz="2000" b="1" dirty="0" smtClean="0"/>
              <a:t>Useful for</a:t>
            </a:r>
          </a:p>
          <a:p>
            <a:pPr lvl="2"/>
            <a:r>
              <a:rPr lang="en-US" sz="2000" b="1" dirty="0" smtClean="0"/>
              <a:t>Jobseekers</a:t>
            </a:r>
          </a:p>
          <a:p>
            <a:pPr lvl="2"/>
            <a:r>
              <a:rPr lang="en-US" sz="2000" b="1" dirty="0" smtClean="0"/>
              <a:t>Professionals		</a:t>
            </a:r>
          </a:p>
          <a:p>
            <a:pPr lvl="2"/>
            <a:r>
              <a:rPr lang="en-US" sz="2000" b="1" dirty="0" smtClean="0"/>
              <a:t>Organizations</a:t>
            </a:r>
          </a:p>
          <a:p>
            <a:pPr marL="457200" lvl="1" indent="0">
              <a:buNone/>
            </a:pPr>
            <a:endParaRPr lang="en-US" b="1" dirty="0" smtClean="0"/>
          </a:p>
          <a:p>
            <a:pPr lvl="1"/>
            <a:endParaRPr lang="en-US" b="1" dirty="0" smtClean="0"/>
          </a:p>
          <a:p>
            <a:endParaRPr lang="en-US" b="1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800" b="1" dirty="0" smtClean="0"/>
              <a:t>@</a:t>
            </a:r>
            <a:r>
              <a:rPr lang="en-US" sz="1800" b="1" dirty="0" err="1" smtClean="0"/>
              <a:t>E_lizaG</a:t>
            </a:r>
            <a:endParaRPr lang="en-US" sz="18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936009" y="5412244"/>
            <a:ext cx="8971288" cy="546429"/>
          </a:xfrm>
        </p:spPr>
        <p:txBody>
          <a:bodyPr>
            <a:normAutofit/>
          </a:bodyPr>
          <a:lstStyle/>
          <a:p>
            <a:r>
              <a:rPr lang="en-US" b="1" dirty="0" smtClean="0"/>
              <a:t>Question: Is it ok to segment different channels by type of disability?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666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429" y="533110"/>
            <a:ext cx="7681307" cy="1090620"/>
          </a:xfrm>
        </p:spPr>
        <p:txBody>
          <a:bodyPr>
            <a:normAutofit/>
          </a:bodyPr>
          <a:lstStyle/>
          <a:p>
            <a:r>
              <a:rPr lang="en-US" dirty="0" smtClean="0"/>
              <a:t>This presentation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55181" y="1507252"/>
            <a:ext cx="8326905" cy="3736079"/>
          </a:xfrm>
        </p:spPr>
        <p:txBody>
          <a:bodyPr>
            <a:normAutofit fontScale="92500"/>
          </a:bodyPr>
          <a:lstStyle/>
          <a:p>
            <a:pPr marL="228600" lvl="1">
              <a:buFont typeface="Arial" panose="020B0604020202020204" pitchFamily="34" charset="0"/>
              <a:buChar char="•"/>
            </a:pPr>
            <a:r>
              <a:rPr lang="en-US" sz="2400" b="1" dirty="0" smtClean="0"/>
              <a:t>Will invite </a:t>
            </a:r>
            <a:r>
              <a:rPr lang="en-US" sz="2400" b="1" dirty="0"/>
              <a:t>you to engage with the group/someone next to you</a:t>
            </a:r>
          </a:p>
          <a:p>
            <a:r>
              <a:rPr lang="en-US" sz="2400" b="1" dirty="0" smtClean="0"/>
              <a:t>Will </a:t>
            </a:r>
            <a:r>
              <a:rPr lang="en-US" sz="2400" b="1" dirty="0" smtClean="0"/>
              <a:t>NOT</a:t>
            </a:r>
          </a:p>
          <a:p>
            <a:pPr lvl="1"/>
            <a:r>
              <a:rPr lang="en-US" sz="2400" b="1" dirty="0" smtClean="0"/>
              <a:t>Focus on major technical issues for individual social media platforms</a:t>
            </a:r>
            <a:endParaRPr lang="en-US" sz="2400" b="1" dirty="0"/>
          </a:p>
          <a:p>
            <a:r>
              <a:rPr lang="en-US" sz="2400" b="1" dirty="0" smtClean="0"/>
              <a:t>Terms</a:t>
            </a:r>
            <a:endParaRPr lang="en-US" sz="2400" b="1" dirty="0"/>
          </a:p>
          <a:p>
            <a:pPr lvl="1"/>
            <a:r>
              <a:rPr lang="en-US" sz="2400" b="1" dirty="0"/>
              <a:t>“a11y” </a:t>
            </a:r>
            <a:r>
              <a:rPr lang="en-US" sz="2400" b="1" dirty="0" smtClean="0"/>
              <a:t>- digital accessibility</a:t>
            </a:r>
            <a:endParaRPr lang="en-US" sz="2400" b="1" dirty="0"/>
          </a:p>
          <a:p>
            <a:pPr lvl="1"/>
            <a:r>
              <a:rPr lang="en-US" sz="2400" b="1" dirty="0"/>
              <a:t>“</a:t>
            </a:r>
            <a:r>
              <a:rPr lang="en-US" sz="2400" b="1" dirty="0" err="1" smtClean="0"/>
              <a:t>SoMe</a:t>
            </a:r>
            <a:r>
              <a:rPr lang="en-US" sz="2400" b="1" dirty="0" smtClean="0"/>
              <a:t>” - social media</a:t>
            </a:r>
            <a:endParaRPr lang="en-US" sz="2400" b="1" dirty="0"/>
          </a:p>
          <a:p>
            <a:pPr lvl="1"/>
            <a:r>
              <a:rPr lang="en-US" sz="2400" b="1" dirty="0"/>
              <a:t>“DHH” </a:t>
            </a:r>
            <a:r>
              <a:rPr lang="en-US" sz="2400" b="1" dirty="0" smtClean="0"/>
              <a:t> - Deaf </a:t>
            </a:r>
            <a:r>
              <a:rPr lang="en-US" sz="2400" b="1" dirty="0"/>
              <a:t>&amp; Hard of </a:t>
            </a:r>
            <a:r>
              <a:rPr lang="en-US" sz="2400" b="1" dirty="0" smtClean="0"/>
              <a:t>Hearing</a:t>
            </a:r>
            <a:endParaRPr lang="en-US" sz="2400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 lvl="1"/>
            <a:endParaRPr lang="en-US" b="1" dirty="0" smtClean="0"/>
          </a:p>
          <a:p>
            <a:endParaRPr lang="en-US" b="1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z="1800" b="1" dirty="0" smtClean="0"/>
              <a:t>@</a:t>
            </a:r>
            <a:r>
              <a:rPr lang="en-US" sz="1800" b="1" dirty="0" err="1" smtClean="0"/>
              <a:t>E_lizaG</a:t>
            </a:r>
            <a:endParaRPr lang="en-US" sz="18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662292" y="5609444"/>
            <a:ext cx="1910311" cy="570545"/>
          </a:xfrm>
        </p:spPr>
        <p:txBody>
          <a:bodyPr>
            <a:normAutofit/>
          </a:bodyPr>
          <a:lstStyle/>
          <a:p>
            <a:r>
              <a:rPr lang="en-US" b="1" dirty="0" smtClean="0"/>
              <a:t>Questions?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458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429" y="533110"/>
            <a:ext cx="7681307" cy="1090620"/>
          </a:xfrm>
        </p:spPr>
        <p:txBody>
          <a:bodyPr/>
          <a:lstStyle/>
          <a:p>
            <a:r>
              <a:rPr lang="en-US" dirty="0" smtClean="0"/>
              <a:t>Social media savvy?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16961" y="1623730"/>
            <a:ext cx="7295919" cy="285683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Your Best</a:t>
            </a:r>
            <a:r>
              <a:rPr lang="en-US" b="1" dirty="0" smtClean="0"/>
              <a:t> </a:t>
            </a:r>
            <a:r>
              <a:rPr lang="en-US" b="1" dirty="0" smtClean="0"/>
              <a:t>Guess </a:t>
            </a:r>
          </a:p>
          <a:p>
            <a:pPr lvl="1"/>
            <a:r>
              <a:rPr lang="en-US" sz="2000" b="1" dirty="0" smtClean="0"/>
              <a:t>Most popular channel among job recruiters?</a:t>
            </a:r>
          </a:p>
          <a:p>
            <a:pPr lvl="2"/>
            <a:r>
              <a:rPr lang="en-US" sz="2000" b="1" dirty="0" smtClean="0"/>
              <a:t>LinkedIn </a:t>
            </a:r>
          </a:p>
          <a:p>
            <a:pPr lvl="2"/>
            <a:r>
              <a:rPr lang="en-US" sz="2000" b="1" dirty="0" smtClean="0"/>
              <a:t>Facebook </a:t>
            </a:r>
          </a:p>
          <a:p>
            <a:pPr lvl="2"/>
            <a:r>
              <a:rPr lang="en-US" sz="2000" b="1" dirty="0" smtClean="0"/>
              <a:t>Twitter </a:t>
            </a:r>
          </a:p>
          <a:p>
            <a:pPr marL="914400" lvl="2" indent="0">
              <a:buNone/>
            </a:pPr>
            <a:endParaRPr lang="en-US" sz="2000" dirty="0" smtClean="0"/>
          </a:p>
          <a:p>
            <a:pPr lvl="1"/>
            <a:r>
              <a:rPr lang="en-US" b="1" dirty="0" smtClean="0"/>
              <a:t>% </a:t>
            </a:r>
            <a:r>
              <a:rPr lang="en-US" b="1" dirty="0"/>
              <a:t>Job recruiters who do NOT use social media in </a:t>
            </a:r>
            <a:r>
              <a:rPr lang="en-US" b="1" dirty="0" smtClean="0"/>
              <a:t>hiring?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560047" y="6286362"/>
            <a:ext cx="4453323" cy="436625"/>
          </a:xfrm>
        </p:spPr>
        <p:txBody>
          <a:bodyPr/>
          <a:lstStyle/>
          <a:p>
            <a:r>
              <a:rPr lang="en-US" sz="1600" b="1" dirty="0" smtClean="0"/>
              <a:t>@</a:t>
            </a:r>
            <a:r>
              <a:rPr lang="en-US" sz="1600" b="1" dirty="0" err="1" smtClean="0"/>
              <a:t>E_lizaG</a:t>
            </a:r>
            <a:endParaRPr lang="en-US" sz="16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168638" y="5461649"/>
            <a:ext cx="3484888" cy="448669"/>
          </a:xfrm>
        </p:spPr>
        <p:txBody>
          <a:bodyPr>
            <a:normAutofit/>
          </a:bodyPr>
          <a:lstStyle/>
          <a:p>
            <a:r>
              <a:rPr lang="en-US" b="1" dirty="0" smtClean="0"/>
              <a:t>Shout out your guesses!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2992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0429" y="533110"/>
            <a:ext cx="7681307" cy="1090620"/>
          </a:xfrm>
        </p:spPr>
        <p:txBody>
          <a:bodyPr/>
          <a:lstStyle/>
          <a:p>
            <a:r>
              <a:rPr lang="en-US" dirty="0" smtClean="0"/>
              <a:t>Social media shockers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16962" y="1623730"/>
            <a:ext cx="5375678" cy="3679790"/>
          </a:xfrm>
        </p:spPr>
        <p:txBody>
          <a:bodyPr>
            <a:normAutofit/>
          </a:bodyPr>
          <a:lstStyle/>
          <a:p>
            <a:r>
              <a:rPr lang="en-US" b="1" dirty="0" smtClean="0"/>
              <a:t>Job Recruiter Use </a:t>
            </a:r>
          </a:p>
          <a:p>
            <a:pPr lvl="1"/>
            <a:r>
              <a:rPr lang="en-US" b="1" dirty="0"/>
              <a:t>Only 4% don’t use social media in </a:t>
            </a:r>
            <a:r>
              <a:rPr lang="en-US" b="1" dirty="0" smtClean="0"/>
              <a:t>hiring</a:t>
            </a:r>
          </a:p>
          <a:p>
            <a:pPr lvl="1"/>
            <a:r>
              <a:rPr lang="en-US" b="1" dirty="0" smtClean="0"/>
              <a:t>Channel breakdown</a:t>
            </a:r>
          </a:p>
          <a:p>
            <a:pPr lvl="2"/>
            <a:r>
              <a:rPr lang="en-US" b="1" dirty="0" smtClean="0"/>
              <a:t>LinkedIn </a:t>
            </a:r>
            <a:r>
              <a:rPr lang="en-US" b="1" dirty="0"/>
              <a:t>87%</a:t>
            </a:r>
          </a:p>
          <a:p>
            <a:pPr lvl="2"/>
            <a:r>
              <a:rPr lang="en-US" b="1" dirty="0"/>
              <a:t>Facebook 55%</a:t>
            </a:r>
          </a:p>
          <a:p>
            <a:pPr lvl="2"/>
            <a:r>
              <a:rPr lang="en-US" b="1" dirty="0"/>
              <a:t>Twitter 47%</a:t>
            </a:r>
          </a:p>
          <a:p>
            <a:pPr lvl="2"/>
            <a:r>
              <a:rPr lang="en-US" b="1" dirty="0"/>
              <a:t>Glassdoor 38%</a:t>
            </a:r>
          </a:p>
          <a:p>
            <a:pPr lvl="2"/>
            <a:r>
              <a:rPr lang="en-US" b="1" dirty="0"/>
              <a:t>YouTube 21%</a:t>
            </a:r>
          </a:p>
          <a:p>
            <a:pPr lvl="2"/>
            <a:r>
              <a:rPr lang="en-US" b="1" dirty="0"/>
              <a:t>Google+ 14</a:t>
            </a:r>
            <a:r>
              <a:rPr lang="en-US" b="1" dirty="0" smtClean="0"/>
              <a:t>%</a:t>
            </a:r>
          </a:p>
          <a:p>
            <a:pPr lvl="2"/>
            <a:endParaRPr lang="en-US" dirty="0" smtClean="0"/>
          </a:p>
          <a:p>
            <a:pPr lvl="2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4560047" y="6000756"/>
            <a:ext cx="4443275" cy="722231"/>
          </a:xfrm>
        </p:spPr>
        <p:txBody>
          <a:bodyPr/>
          <a:lstStyle/>
          <a:p>
            <a:r>
              <a:rPr lang="en-US" sz="1800" b="1" dirty="0" smtClean="0"/>
              <a:t>@</a:t>
            </a:r>
            <a:r>
              <a:rPr lang="en-US" sz="1800" b="1" dirty="0" err="1" smtClean="0"/>
              <a:t>E_lizaG</a:t>
            </a:r>
            <a:endParaRPr lang="en-US" sz="18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3548958" y="5552087"/>
            <a:ext cx="6724248" cy="448669"/>
          </a:xfrm>
        </p:spPr>
        <p:txBody>
          <a:bodyPr>
            <a:normAutofit/>
          </a:bodyPr>
          <a:lstStyle/>
          <a:p>
            <a:r>
              <a:rPr lang="en-US" b="1" dirty="0" smtClean="0"/>
              <a:t>Tweet #SoMeA11y with one thing you have learned!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61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8421" y="462092"/>
            <a:ext cx="6308357" cy="989439"/>
          </a:xfrm>
        </p:spPr>
        <p:txBody>
          <a:bodyPr/>
          <a:lstStyle/>
          <a:p>
            <a:r>
              <a:rPr lang="en-US" dirty="0" smtClean="0"/>
              <a:t>Social media stats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86113" y="1646636"/>
            <a:ext cx="7666108" cy="3226815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Hiring</a:t>
            </a:r>
          </a:p>
          <a:p>
            <a:pPr lvl="1"/>
            <a:r>
              <a:rPr lang="en-US" sz="2400" b="1" dirty="0" smtClean="0"/>
              <a:t>73</a:t>
            </a:r>
            <a:r>
              <a:rPr lang="en-US" sz="2400" b="1" dirty="0"/>
              <a:t>% of hiring </a:t>
            </a:r>
            <a:r>
              <a:rPr lang="en-US" sz="2400" b="1" dirty="0" smtClean="0"/>
              <a:t>managers have </a:t>
            </a:r>
            <a:r>
              <a:rPr lang="en-US" sz="2400" b="1" dirty="0"/>
              <a:t>hired through social </a:t>
            </a:r>
            <a:r>
              <a:rPr lang="en-US" sz="2400" b="1" dirty="0" smtClean="0"/>
              <a:t>media</a:t>
            </a:r>
            <a:endParaRPr lang="en-US" sz="2400" b="1" dirty="0"/>
          </a:p>
          <a:p>
            <a:pPr lvl="1"/>
            <a:r>
              <a:rPr lang="en-US" sz="2400" b="1" dirty="0"/>
              <a:t>55% of HR managers say they’ve reconsidered a </a:t>
            </a:r>
            <a:r>
              <a:rPr lang="en-US" sz="2400" b="1" dirty="0" smtClean="0"/>
              <a:t>hire </a:t>
            </a:r>
            <a:r>
              <a:rPr lang="en-US" sz="2400" b="1" dirty="0"/>
              <a:t>based on content found on </a:t>
            </a:r>
            <a:r>
              <a:rPr lang="en-US" sz="2400" b="1" dirty="0" smtClean="0"/>
              <a:t>a </a:t>
            </a:r>
            <a:r>
              <a:rPr lang="en-US" sz="2400" b="1" dirty="0" smtClean="0"/>
              <a:t>candidate’s </a:t>
            </a:r>
            <a:r>
              <a:rPr lang="en-US" sz="2400" b="1" dirty="0"/>
              <a:t>social media </a:t>
            </a:r>
            <a:r>
              <a:rPr lang="en-US" sz="2400" b="1" dirty="0" smtClean="0"/>
              <a:t>presence</a:t>
            </a:r>
            <a:endParaRPr lang="en-US" sz="2400" b="1" dirty="0"/>
          </a:p>
          <a:p>
            <a:pPr lvl="1"/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@E_lizaG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027488" y="5148263"/>
            <a:ext cx="6211782" cy="539104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smtClean="0"/>
              <a:t>Looks like it may be time to start setting-up those profiles!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421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3392" y="382385"/>
            <a:ext cx="8646607" cy="1264251"/>
          </a:xfrm>
        </p:spPr>
        <p:txBody>
          <a:bodyPr/>
          <a:lstStyle/>
          <a:p>
            <a:r>
              <a:rPr lang="en-US" dirty="0" smtClean="0"/>
              <a:t>Social media shockers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86111" y="1646635"/>
            <a:ext cx="8243888" cy="304111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b="1" dirty="0" smtClean="0"/>
          </a:p>
          <a:p>
            <a:r>
              <a:rPr lang="en-US" sz="2800" b="1" dirty="0" err="1" smtClean="0"/>
              <a:t>Jobseeking</a:t>
            </a:r>
            <a:endParaRPr lang="en-US" sz="2800" b="1" dirty="0" smtClean="0"/>
          </a:p>
          <a:p>
            <a:pPr lvl="1"/>
            <a:r>
              <a:rPr lang="en-US" sz="2800" b="1" dirty="0" smtClean="0"/>
              <a:t>79% of job seekers use social media in their job search</a:t>
            </a:r>
          </a:p>
          <a:p>
            <a:pPr lvl="1"/>
            <a:r>
              <a:rPr lang="en-US" sz="2800" b="1" dirty="0"/>
              <a:t>31% of job seekers reported finding a job through Instagram</a:t>
            </a:r>
            <a:r>
              <a:rPr lang="en-US" sz="2800" b="1" dirty="0" smtClean="0"/>
              <a:t>!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>
          <a:xfrm>
            <a:off x="5049295" y="6099349"/>
            <a:ext cx="4094705" cy="623637"/>
          </a:xfrm>
        </p:spPr>
        <p:txBody>
          <a:bodyPr/>
          <a:lstStyle/>
          <a:p>
            <a:r>
              <a:rPr lang="en-US" sz="1800" b="1" dirty="0" smtClean="0"/>
              <a:t>@</a:t>
            </a:r>
            <a:r>
              <a:rPr lang="en-US" sz="1800" b="1" dirty="0" err="1" smtClean="0"/>
              <a:t>E_lizaG</a:t>
            </a:r>
            <a:endParaRPr lang="en-US" sz="18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4094145" y="5446203"/>
            <a:ext cx="5850042" cy="428572"/>
          </a:xfrm>
        </p:spPr>
        <p:txBody>
          <a:bodyPr>
            <a:normAutofit fontScale="85000" lnSpcReduction="10000"/>
          </a:bodyPr>
          <a:lstStyle/>
          <a:p>
            <a:r>
              <a:rPr lang="en-US" b="1" dirty="0" err="1" smtClean="0"/>
              <a:t>SoMe</a:t>
            </a:r>
            <a:r>
              <a:rPr lang="en-US" b="1" dirty="0" smtClean="0"/>
              <a:t> not just </a:t>
            </a:r>
            <a:r>
              <a:rPr lang="en-US" b="1" dirty="0" smtClean="0"/>
              <a:t>for </a:t>
            </a:r>
            <a:r>
              <a:rPr lang="en-US" b="1" dirty="0" err="1" smtClean="0"/>
              <a:t>jobseeking</a:t>
            </a:r>
            <a:r>
              <a:rPr lang="en-US" b="1" dirty="0" smtClean="0"/>
              <a:t> </a:t>
            </a:r>
            <a:r>
              <a:rPr lang="en-US" b="1" dirty="0" smtClean="0"/>
              <a:t> - it permeates our lives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559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Custom 13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171312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</TotalTime>
  <Words>1099</Words>
  <Application>Microsoft Office PowerPoint</Application>
  <PresentationFormat>Widescreen</PresentationFormat>
  <Paragraphs>235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Gill Sans MT</vt:lpstr>
      <vt:lpstr>Impact</vt:lpstr>
      <vt:lpstr>Badge</vt:lpstr>
      <vt:lpstr>Social Media Accessibility</vt:lpstr>
      <vt:lpstr>Hi, I’m Eliza</vt:lpstr>
      <vt:lpstr>PowerPoint Presentation</vt:lpstr>
      <vt:lpstr>presentation objective</vt:lpstr>
      <vt:lpstr>This presentation</vt:lpstr>
      <vt:lpstr>Social media savvy?</vt:lpstr>
      <vt:lpstr>Social media shockers</vt:lpstr>
      <vt:lpstr>Social media stats</vt:lpstr>
      <vt:lpstr>Social media shockers</vt:lpstr>
      <vt:lpstr>(UN)Employment Statistics</vt:lpstr>
      <vt:lpstr>Employment Statistics</vt:lpstr>
      <vt:lpstr>PowerPoint Presentation</vt:lpstr>
      <vt:lpstr>PowerPoint Presentation</vt:lpstr>
      <vt:lpstr>Social media accessibility Survey -  methodology</vt:lpstr>
      <vt:lpstr>Social media accessibility Survey - methodology</vt:lpstr>
      <vt:lpstr>PowerPoint Presentation</vt:lpstr>
      <vt:lpstr>PowerPoint Presentation</vt:lpstr>
      <vt:lpstr>Postulation</vt:lpstr>
      <vt:lpstr>Fast pair/share</vt:lpstr>
      <vt:lpstr>#a11y publishing Pro-tips</vt:lpstr>
      <vt:lpstr>References - Mind the gap!</vt:lpstr>
      <vt:lpstr>More resources for chipping away at #SoMe #a11y</vt:lpstr>
      <vt:lpstr>Vote –  Which blog post you would like to read next? </vt:lpstr>
      <vt:lpstr>Thank you! Please find me on Linkedin &amp; Twitter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 and Kat Greenwood-Dalton</dc:creator>
  <cp:lastModifiedBy>Eliza and Kat Greenwood-Dalton</cp:lastModifiedBy>
  <cp:revision>93</cp:revision>
  <cp:lastPrinted>2016-03-22T16:57:36Z</cp:lastPrinted>
  <dcterms:created xsi:type="dcterms:W3CDTF">2016-03-19T23:13:51Z</dcterms:created>
  <dcterms:modified xsi:type="dcterms:W3CDTF">2016-04-07T19:00:21Z</dcterms:modified>
</cp:coreProperties>
</file>