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omments/comment5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sldIdLst>
    <p:sldId id="261" r:id="rId2"/>
    <p:sldId id="256" r:id="rId3"/>
    <p:sldId id="304" r:id="rId4"/>
    <p:sldId id="330" r:id="rId5"/>
    <p:sldId id="258" r:id="rId6"/>
    <p:sldId id="267" r:id="rId7"/>
    <p:sldId id="314" r:id="rId8"/>
    <p:sldId id="324" r:id="rId9"/>
    <p:sldId id="328" r:id="rId10"/>
    <p:sldId id="331" r:id="rId11"/>
    <p:sldId id="327" r:id="rId12"/>
    <p:sldId id="326" r:id="rId13"/>
    <p:sldId id="325" r:id="rId14"/>
    <p:sldId id="329" r:id="rId15"/>
    <p:sldId id="308" r:id="rId16"/>
    <p:sldId id="333" r:id="rId17"/>
    <p:sldId id="309" r:id="rId18"/>
    <p:sldId id="332" r:id="rId19"/>
    <p:sldId id="310" r:id="rId20"/>
    <p:sldId id="273" r:id="rId21"/>
    <p:sldId id="260" r:id="rId22"/>
    <p:sldId id="276" r:id="rId23"/>
    <p:sldId id="274" r:id="rId24"/>
    <p:sldId id="271" r:id="rId25"/>
    <p:sldId id="272" r:id="rId26"/>
    <p:sldId id="262" r:id="rId27"/>
    <p:sldId id="280" r:id="rId28"/>
    <p:sldId id="282" r:id="rId29"/>
    <p:sldId id="283" r:id="rId30"/>
    <p:sldId id="279" r:id="rId31"/>
    <p:sldId id="287" r:id="rId32"/>
    <p:sldId id="322" r:id="rId33"/>
    <p:sldId id="321" r:id="rId34"/>
    <p:sldId id="323" r:id="rId35"/>
    <p:sldId id="300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iza and Kat Greenwood-Dalton" initials="EaKG" lastIdx="8" clrIdx="0">
    <p:extLst>
      <p:ext uri="{19B8F6BF-5375-455C-9EA6-DF929625EA0E}">
        <p15:presenceInfo xmlns:p15="http://schemas.microsoft.com/office/powerpoint/2012/main" userId="dfe243d253cfe36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20" autoAdjust="0"/>
    <p:restoredTop sz="94660"/>
  </p:normalViewPr>
  <p:slideViewPr>
    <p:cSldViewPr snapToGrid="0">
      <p:cViewPr varScale="1">
        <p:scale>
          <a:sx n="51" d="100"/>
          <a:sy n="51" d="100"/>
        </p:scale>
        <p:origin x="79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commentAuthors" Target="commentAuthors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16T20:50:17.770" idx="1">
    <p:pos x="10" y="10"/>
    <p:text>about me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3T07:52:09.088" idx="8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2T02:28:36.415" idx="5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2T01:58:30.964" idx="2">
    <p:pos x="10" y="10"/>
    <p:text>handful who has network not on SoMe much - how can I help?</p:text>
    <p:extLst>
      <p:ext uri="{C676402C-5697-4E1C-873F-D02D1690AC5C}">
        <p15:threadingInfo xmlns:p15="http://schemas.microsoft.com/office/powerpoint/2012/main" timeZoneBias="420"/>
      </p:ext>
    </p:extLst>
  </p:cm>
  <p:cm authorId="1" dt="2016-05-22T02:22:44.242" idx="3">
    <p:pos x="106" y="106"/>
    <p:text/>
    <p:extLst>
      <p:ext uri="{C676402C-5697-4E1C-873F-D02D1690AC5C}">
        <p15:threadingInfo xmlns:p15="http://schemas.microsoft.com/office/powerpoint/2012/main" timeZoneBias="420"/>
      </p:ext>
    </p:extLst>
  </p:cm>
  <p:cm authorId="1" dt="2016-05-22T02:23:14.252" idx="4">
    <p:pos x="106" y="202"/>
    <p:text>next we will go around the room and do introductions.</p:text>
    <p:extLst>
      <p:ext uri="{C676402C-5697-4E1C-873F-D02D1690AC5C}">
        <p15:threadingInfo xmlns:p15="http://schemas.microsoft.com/office/powerpoint/2012/main" timeZoneBias="420">
          <p15:parentCm authorId="1" idx="3"/>
        </p15:threadingInfo>
      </p:ext>
    </p:extLst>
  </p:cm>
</p:cmLst>
</file>

<file path=ppt/comments/comment5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5-23T02:13:17.005" idx="6">
    <p:pos x="10" y="10"/>
    <p:text>namecards</p:text>
    <p:extLst>
      <p:ext uri="{C676402C-5697-4E1C-873F-D02D1690AC5C}">
        <p15:threadingInfo xmlns:p15="http://schemas.microsoft.com/office/powerpoint/2012/main" timeZoneBias="42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7" y="2153721"/>
            <a:ext cx="3468872" cy="219660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4460874" y="5768974"/>
            <a:ext cx="2965161" cy="108902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4"/>
          </p:nvPr>
        </p:nvSpPr>
        <p:spPr>
          <a:xfrm>
            <a:off x="6150810" y="2153721"/>
            <a:ext cx="4439603" cy="306982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070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88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394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9792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 userDrawn="1"/>
        </p:nvSpPr>
        <p:spPr bwMode="auto">
          <a:xfrm>
            <a:off x="4054460" y="1589088"/>
            <a:ext cx="3882471" cy="344543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@E_lizaG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403349" y="1216024"/>
            <a:ext cx="2991097" cy="24948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297738" y="1589088"/>
            <a:ext cx="4340887" cy="231708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5"/>
          </p:nvPr>
        </p:nvSpPr>
        <p:spPr>
          <a:xfrm>
            <a:off x="1403349" y="3906174"/>
            <a:ext cx="3630290" cy="20703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7297737" y="4421188"/>
            <a:ext cx="4624973" cy="18354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49249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2617941" y="2253264"/>
            <a:ext cx="8243887" cy="23514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1"/>
          </p:nvPr>
        </p:nvSpPr>
        <p:spPr>
          <a:xfrm>
            <a:off x="1697132" y="6375679"/>
            <a:ext cx="2329722" cy="348462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>
          <a:xfrm>
            <a:off x="4560048" y="6377191"/>
            <a:ext cx="4114800" cy="345796"/>
          </a:xfrm>
        </p:spPr>
        <p:txBody>
          <a:bodyPr/>
          <a:lstStyle/>
          <a:p>
            <a:r>
              <a:rPr lang="en-US"/>
              <a:t>@E_lizaG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3"/>
          </p:nvPr>
        </p:nvSpPr>
        <p:spPr>
          <a:xfrm>
            <a:off x="9002487" y="6375679"/>
            <a:ext cx="2819399" cy="345796"/>
          </a:xfrm>
        </p:spPr>
        <p:txBody>
          <a:bodyPr/>
          <a:lstStyle/>
          <a:p>
            <a:r>
              <a:rPr lang="en-US" dirty="0"/>
              <a:t>@</a:t>
            </a:r>
            <a:r>
              <a:rPr lang="en-US" dirty="0" err="1"/>
              <a:t>E_lizaG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027488" y="5148263"/>
            <a:ext cx="5276850" cy="622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381986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7235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128250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299" y="2150225"/>
            <a:ext cx="7931035" cy="37552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77440" y="2798618"/>
            <a:ext cx="9070956" cy="31068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707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291283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33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34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5/27/2016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72913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331" y="2540926"/>
            <a:ext cx="6844918" cy="27293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5/27/2016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699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7" r:id="rId3"/>
    <p:sldLayoutId id="2147483676" r:id="rId4"/>
    <p:sldLayoutId id="2147483684" r:id="rId5"/>
    <p:sldLayoutId id="2147483675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5" r:id="rId13"/>
    <p:sldLayoutId id="2147483686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rm.org/research/surveyfindings/pages/social-media-recruiting-screening-2015.aspx" TargetMode="External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rm.org/research/surveyfindings/pages/social-media-recruiting-screening-2015.aspx" TargetMode="Externa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jobvite.com/wp-content/uploads/2015/01/jobvite_jobseeker_nation_2015.pdf" TargetMode="Externa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aF1oKGRh7Y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.bufferapp.com/the-science-of-smiling-a-guide-to-humans-most-powerful-gesture" TargetMode="External"/><Relationship Id="rId2" Type="http://schemas.openxmlformats.org/officeDocument/2006/relationships/hyperlink" Target="http://www.ted.com/talks/amy_cuddy_your_body_language_shapes_who_you_are" TargetMode="Externa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flWkATuWRik" TargetMode="External"/><Relationship Id="rId2" Type="http://schemas.openxmlformats.org/officeDocument/2006/relationships/hyperlink" Target="https://youtu.be/kOTihsf0IxY" TargetMode="External"/><Relationship Id="rId1" Type="http://schemas.openxmlformats.org/officeDocument/2006/relationships/slideLayout" Target="../slideLayouts/slideLayout1.xml"/><Relationship Id="rId5" Type="http://schemas.openxmlformats.org/officeDocument/2006/relationships/comments" Target="../comments/comment3.xml"/><Relationship Id="rId4" Type="http://schemas.openxmlformats.org/officeDocument/2006/relationships/hyperlink" Target="https://youtu.be/9F5yeW6XFZk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953194"/>
            <a:ext cx="6876431" cy="3286298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media &amp; career mobility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1505" y="4533555"/>
            <a:ext cx="7197855" cy="1301979"/>
          </a:xfrm>
        </p:spPr>
        <p:txBody>
          <a:bodyPr>
            <a:normAutofit/>
          </a:bodyPr>
          <a:lstStyle/>
          <a:p>
            <a:r>
              <a:rPr lang="en-US" dirty="0"/>
              <a:t>Day one</a:t>
            </a:r>
          </a:p>
          <a:p>
            <a:r>
              <a:rPr lang="en-US" dirty="0"/>
              <a:t>Eliza greenwood</a:t>
            </a:r>
          </a:p>
          <a:p>
            <a:r>
              <a:rPr lang="en-US" dirty="0"/>
              <a:t>@</a:t>
            </a:r>
            <a:r>
              <a:rPr lang="en-US" dirty="0" err="1"/>
              <a:t>E_lizaG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0336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663440" y="405684"/>
            <a:ext cx="2471465" cy="59607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400" b="1" dirty="0">
                <a:solidFill>
                  <a:schemeClr val="bg2"/>
                </a:solidFill>
              </a:rPr>
              <a:t>5 Words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245115" y="2240502"/>
            <a:ext cx="3408632" cy="1145177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Your home town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1133717" y="3156022"/>
            <a:ext cx="2488938" cy="874328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Your weekend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4744768" y="5433284"/>
            <a:ext cx="2622850" cy="93839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Your dream job</a:t>
            </a:r>
          </a:p>
        </p:txBody>
      </p:sp>
    </p:spTree>
    <p:extLst>
      <p:ext uri="{BB962C8B-B14F-4D97-AF65-F5344CB8AC3E}">
        <p14:creationId xmlns:p14="http://schemas.microsoft.com/office/powerpoint/2010/main" val="743186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I typically use Facebook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4849" y="2093075"/>
            <a:ext cx="2811003" cy="4108211"/>
          </a:xfrm>
        </p:spPr>
        <p:txBody>
          <a:bodyPr>
            <a:normAutofit/>
          </a:bodyPr>
          <a:lstStyle/>
          <a:p>
            <a:r>
              <a:rPr lang="en-US" dirty="0"/>
              <a:t>Chart Breakdown</a:t>
            </a:r>
          </a:p>
          <a:p>
            <a:pPr lvl="1"/>
            <a:r>
              <a:rPr lang="en-US" dirty="0"/>
              <a:t>36% never use it</a:t>
            </a:r>
          </a:p>
          <a:p>
            <a:pPr lvl="1"/>
            <a:r>
              <a:rPr lang="en-US" dirty="0"/>
              <a:t>21% less than 1/week</a:t>
            </a:r>
          </a:p>
          <a:p>
            <a:pPr lvl="1"/>
            <a:r>
              <a:rPr lang="en-US" dirty="0"/>
              <a:t>21% 1-2 times/day</a:t>
            </a:r>
          </a:p>
          <a:p>
            <a:pPr lvl="1"/>
            <a:r>
              <a:rPr lang="en-US" dirty="0"/>
              <a:t>14% several times/day</a:t>
            </a:r>
          </a:p>
          <a:p>
            <a:pPr lvl="1"/>
            <a:r>
              <a:rPr lang="en-US" dirty="0"/>
              <a:t>8% 1-2 times/week</a:t>
            </a:r>
          </a:p>
        </p:txBody>
      </p:sp>
      <p:pic>
        <p:nvPicPr>
          <p:cNvPr id="5" name="Content Placeholder 4" descr="colorful pie chart indicates choices were several times/day = blue, 1-2 times/day = red, 1-2 times/week = orange, less than one time/week = green, never = purple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6659" t="39731" r="1121" b="32460"/>
          <a:stretch/>
        </p:blipFill>
        <p:spPr>
          <a:xfrm>
            <a:off x="6363929" y="3819832"/>
            <a:ext cx="5383160" cy="2381455"/>
          </a:xfrm>
        </p:spPr>
      </p:pic>
    </p:spTree>
    <p:extLst>
      <p:ext uri="{BB962C8B-B14F-4D97-AF65-F5344CB8AC3E}">
        <p14:creationId xmlns:p14="http://schemas.microsoft.com/office/powerpoint/2010/main" val="3593016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I typically use Twitter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7475" y="1525262"/>
            <a:ext cx="3403601" cy="3190125"/>
          </a:xfrm>
        </p:spPr>
        <p:txBody>
          <a:bodyPr/>
          <a:lstStyle/>
          <a:p>
            <a:r>
              <a:rPr lang="en-US" dirty="0"/>
              <a:t>Chart Breakdown</a:t>
            </a:r>
          </a:p>
          <a:p>
            <a:pPr lvl="1"/>
            <a:r>
              <a:rPr lang="en-US" dirty="0"/>
              <a:t>57% never use</a:t>
            </a:r>
          </a:p>
          <a:p>
            <a:pPr lvl="1"/>
            <a:r>
              <a:rPr lang="en-US" dirty="0"/>
              <a:t>21% use it less than once/week</a:t>
            </a:r>
          </a:p>
          <a:p>
            <a:pPr lvl="1"/>
            <a:r>
              <a:rPr lang="en-US" dirty="0"/>
              <a:t>14% use it 1-2 times/week</a:t>
            </a:r>
          </a:p>
          <a:p>
            <a:pPr lvl="1"/>
            <a:r>
              <a:rPr lang="en-US" dirty="0"/>
              <a:t>7% use it 1-2 times/day</a:t>
            </a:r>
          </a:p>
        </p:txBody>
      </p:sp>
      <p:pic>
        <p:nvPicPr>
          <p:cNvPr id="5" name="Content Placeholder 4" descr="colorful pie chart indicates choices were several times/day = blue, 1-2 times/day = red, 1-2 times/week = orange, less than one time/week = green, never = purple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6236" t="4343" r="4945" b="66665"/>
          <a:stretch/>
        </p:blipFill>
        <p:spPr>
          <a:xfrm>
            <a:off x="5552767" y="3923070"/>
            <a:ext cx="5604387" cy="2696242"/>
          </a:xfrm>
        </p:spPr>
      </p:pic>
    </p:spTree>
    <p:extLst>
      <p:ext uri="{BB962C8B-B14F-4D97-AF65-F5344CB8AC3E}">
        <p14:creationId xmlns:p14="http://schemas.microsoft.com/office/powerpoint/2010/main" val="30516194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I typically use LinkedIn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3324" y="1515225"/>
            <a:ext cx="2872965" cy="3454981"/>
          </a:xfrm>
        </p:spPr>
        <p:txBody>
          <a:bodyPr>
            <a:normAutofit/>
          </a:bodyPr>
          <a:lstStyle/>
          <a:p>
            <a:r>
              <a:rPr lang="en-US" dirty="0"/>
              <a:t>Chart Breakdown</a:t>
            </a:r>
          </a:p>
          <a:p>
            <a:pPr lvl="1"/>
            <a:r>
              <a:rPr lang="en-US" dirty="0"/>
              <a:t>64% never use it</a:t>
            </a:r>
          </a:p>
          <a:p>
            <a:pPr lvl="1"/>
            <a:r>
              <a:rPr lang="en-US" dirty="0"/>
              <a:t>29% use it less than once/week</a:t>
            </a:r>
          </a:p>
          <a:p>
            <a:pPr lvl="1"/>
            <a:r>
              <a:rPr lang="en-US" dirty="0"/>
              <a:t>7% use it 1-2 times/day</a:t>
            </a:r>
          </a:p>
        </p:txBody>
      </p:sp>
      <p:pic>
        <p:nvPicPr>
          <p:cNvPr id="5" name="Content Placeholder 4" descr="colorful pie chart indicates choices were several times/day = blue, 1-2 times/day = red, 1-2 times/week = orange, less than one time/week = green, never = purple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218" t="73721" r="1522"/>
          <a:stretch/>
        </p:blipFill>
        <p:spPr>
          <a:xfrm>
            <a:off x="4866968" y="3263981"/>
            <a:ext cx="6877252" cy="2839065"/>
          </a:xfrm>
        </p:spPr>
      </p:pic>
    </p:spTree>
    <p:extLst>
      <p:ext uri="{BB962C8B-B14F-4D97-AF65-F5344CB8AC3E}">
        <p14:creationId xmlns:p14="http://schemas.microsoft.com/office/powerpoint/2010/main" val="3038465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social media will be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7049" y="1437795"/>
            <a:ext cx="2872965" cy="345498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Chart Breakdown</a:t>
            </a:r>
          </a:p>
          <a:p>
            <a:pPr lvl="1"/>
            <a:r>
              <a:rPr lang="en-US" dirty="0"/>
              <a:t>36% interesting, not clear but have resources</a:t>
            </a:r>
          </a:p>
          <a:p>
            <a:pPr lvl="1"/>
            <a:r>
              <a:rPr lang="en-US" dirty="0"/>
              <a:t>36% overwhelming, not sure how</a:t>
            </a:r>
          </a:p>
          <a:p>
            <a:pPr lvl="1"/>
            <a:r>
              <a:rPr lang="en-US" dirty="0"/>
              <a:t>21% need to make routine, have a plan</a:t>
            </a:r>
          </a:p>
          <a:p>
            <a:pPr lvl="1"/>
            <a:r>
              <a:rPr lang="en-US" dirty="0"/>
              <a:t>7% easy – will not change</a:t>
            </a:r>
          </a:p>
        </p:txBody>
      </p:sp>
      <p:pic>
        <p:nvPicPr>
          <p:cNvPr id="6" name="Content Placeholder 5" descr="colorful pie chart indicates choices were: could be overwhelming, I don't know where to get started = green, could be interesting, I am not clear how it will end up but I have some resources to start with = orange, Could take time to make some changes to my routines, but I have a plan to move ahead with = red, Could be easy, I'll probably keep doing what I've been doing = blue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7358" t="18821"/>
          <a:stretch/>
        </p:blipFill>
        <p:spPr>
          <a:xfrm>
            <a:off x="5092926" y="3414251"/>
            <a:ext cx="6590438" cy="2957051"/>
          </a:xfrm>
        </p:spPr>
      </p:pic>
    </p:spTree>
    <p:extLst>
      <p:ext uri="{BB962C8B-B14F-4D97-AF65-F5344CB8AC3E}">
        <p14:creationId xmlns:p14="http://schemas.microsoft.com/office/powerpoint/2010/main" val="1041174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429" y="533110"/>
            <a:ext cx="7681307" cy="1090620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media shockers from </a:t>
            </a:r>
            <a:r>
              <a:rPr lang="en-US" dirty="0">
                <a:hlinkClick r:id="rId2"/>
              </a:rPr>
              <a:t>SHRM 2015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4050262" y="1999968"/>
            <a:ext cx="5209852" cy="2949403"/>
          </a:xfrm>
        </p:spPr>
        <p:txBody>
          <a:bodyPr>
            <a:normAutofit/>
          </a:bodyPr>
          <a:lstStyle/>
          <a:p>
            <a:r>
              <a:rPr lang="en-US" b="1" dirty="0"/>
              <a:t>Job Recruiter Use in 2015 84%</a:t>
            </a:r>
          </a:p>
          <a:p>
            <a:pPr lvl="1"/>
            <a:r>
              <a:rPr lang="en-US" b="1" dirty="0"/>
              <a:t>Of that, the channel breakdown is:</a:t>
            </a:r>
          </a:p>
          <a:p>
            <a:pPr lvl="2"/>
            <a:r>
              <a:rPr lang="en-US" b="1" dirty="0"/>
              <a:t>LinkedIn 96%</a:t>
            </a:r>
          </a:p>
          <a:p>
            <a:pPr lvl="2"/>
            <a:r>
              <a:rPr lang="en-US" b="1" dirty="0"/>
              <a:t>Facebook 66%</a:t>
            </a:r>
          </a:p>
          <a:p>
            <a:pPr lvl="2"/>
            <a:r>
              <a:rPr lang="en-US" b="1" dirty="0"/>
              <a:t>Twitter 53%</a:t>
            </a:r>
          </a:p>
          <a:p>
            <a:pPr lvl="2"/>
            <a:r>
              <a:rPr lang="en-US" b="1" dirty="0"/>
              <a:t>YouTube 11%</a:t>
            </a:r>
          </a:p>
          <a:p>
            <a:pPr lvl="2"/>
            <a:r>
              <a:rPr lang="en-US" b="1" dirty="0"/>
              <a:t>Google+ 12%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60047" y="6000756"/>
            <a:ext cx="4443275" cy="722231"/>
          </a:xfrm>
        </p:spPr>
        <p:txBody>
          <a:bodyPr/>
          <a:lstStyle/>
          <a:p>
            <a:r>
              <a:rPr lang="en-US" sz="1800" b="1" dirty="0"/>
              <a:t>@</a:t>
            </a:r>
            <a:r>
              <a:rPr lang="en-US" sz="1800" b="1" dirty="0" err="1"/>
              <a:t>E_lizaG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48958" y="5552087"/>
            <a:ext cx="6724248" cy="448669"/>
          </a:xfrm>
        </p:spPr>
        <p:txBody>
          <a:bodyPr>
            <a:normAutofit/>
          </a:bodyPr>
          <a:lstStyle/>
          <a:p>
            <a:r>
              <a:rPr lang="en-US" b="1" dirty="0"/>
              <a:t>Tweet #LCBSM with one thing you have learned!</a:t>
            </a:r>
          </a:p>
        </p:txBody>
      </p:sp>
    </p:spTree>
    <p:extLst>
      <p:ext uri="{BB962C8B-B14F-4D97-AF65-F5344CB8AC3E}">
        <p14:creationId xmlns:p14="http://schemas.microsoft.com/office/powerpoint/2010/main" val="2237594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70429" y="533110"/>
            <a:ext cx="7681307" cy="1090620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media shockers from </a:t>
            </a:r>
            <a:r>
              <a:rPr lang="en-US" dirty="0">
                <a:hlinkClick r:id="rId2"/>
              </a:rPr>
              <a:t>SHRM 2015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778799" y="2471456"/>
            <a:ext cx="5636663" cy="2048157"/>
          </a:xfrm>
        </p:spPr>
        <p:txBody>
          <a:bodyPr>
            <a:normAutofit/>
          </a:bodyPr>
          <a:lstStyle/>
          <a:p>
            <a:pPr marL="228600" lvl="1">
              <a:buFont typeface="Arial" panose="020B0604020202020204" pitchFamily="34" charset="0"/>
              <a:buChar char="•"/>
            </a:pPr>
            <a:r>
              <a:rPr lang="en-US" b="1" dirty="0"/>
              <a:t>The Rest Are:</a:t>
            </a:r>
          </a:p>
          <a:p>
            <a:pPr marL="685800" lvl="2"/>
            <a:r>
              <a:rPr lang="en-US" b="1" dirty="0"/>
              <a:t>5% never have used social media and do not plan to.</a:t>
            </a:r>
          </a:p>
          <a:p>
            <a:pPr marL="685800" lvl="2"/>
            <a:r>
              <a:rPr lang="en-US" b="1" dirty="0"/>
              <a:t>2% have used it and don’t plan to again</a:t>
            </a:r>
          </a:p>
          <a:p>
            <a:pPr marL="685800" lvl="2"/>
            <a:r>
              <a:rPr lang="en-US" b="1" dirty="0"/>
              <a:t>9% haven’t used it but plan to.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60047" y="6000756"/>
            <a:ext cx="4443275" cy="722231"/>
          </a:xfrm>
        </p:spPr>
        <p:txBody>
          <a:bodyPr/>
          <a:lstStyle/>
          <a:p>
            <a:r>
              <a:rPr lang="en-US" sz="1800" b="1" dirty="0"/>
              <a:t>@</a:t>
            </a:r>
            <a:r>
              <a:rPr lang="en-US" sz="1800" b="1" dirty="0" err="1"/>
              <a:t>E_lizaG</a:t>
            </a:r>
            <a:endParaRPr lang="en-US" sz="1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548958" y="5552087"/>
            <a:ext cx="6724248" cy="448669"/>
          </a:xfrm>
        </p:spPr>
        <p:txBody>
          <a:bodyPr>
            <a:normAutofit/>
          </a:bodyPr>
          <a:lstStyle/>
          <a:p>
            <a:r>
              <a:rPr lang="en-US" b="1" dirty="0"/>
              <a:t>Tweet #LCBSM with one thing you have learned!</a:t>
            </a:r>
          </a:p>
        </p:txBody>
      </p:sp>
    </p:spTree>
    <p:extLst>
      <p:ext uri="{BB962C8B-B14F-4D97-AF65-F5344CB8AC3E}">
        <p14:creationId xmlns:p14="http://schemas.microsoft.com/office/powerpoint/2010/main" val="14527788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8421" y="462092"/>
            <a:ext cx="6308357" cy="989439"/>
          </a:xfrm>
        </p:spPr>
        <p:txBody>
          <a:bodyPr>
            <a:normAutofit fontScale="90000"/>
          </a:bodyPr>
          <a:lstStyle/>
          <a:p>
            <a:r>
              <a:rPr lang="en-US" dirty="0"/>
              <a:t>Social media stats – SHRM continued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128963" y="2313387"/>
            <a:ext cx="7634287" cy="2925364"/>
          </a:xfrm>
        </p:spPr>
        <p:txBody>
          <a:bodyPr>
            <a:normAutofit/>
          </a:bodyPr>
          <a:lstStyle/>
          <a:p>
            <a:r>
              <a:rPr lang="en-US" sz="2400" b="1" dirty="0"/>
              <a:t>Hiring</a:t>
            </a:r>
          </a:p>
          <a:p>
            <a:pPr lvl="1"/>
            <a:r>
              <a:rPr lang="en-US" sz="2400" b="1" dirty="0"/>
              <a:t>39% of hiring managers screen using public social media profiles</a:t>
            </a:r>
          </a:p>
          <a:p>
            <a:pPr lvl="1"/>
            <a:r>
              <a:rPr lang="en-US" sz="2400" b="1" dirty="0"/>
              <a:t>36% have disqualified job candidates because of concerning info online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@E_lizaG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14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Jobseeker stats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79% of jobseekers use social media (2015- Glassdoor)</a:t>
            </a:r>
          </a:p>
        </p:txBody>
      </p:sp>
    </p:spTree>
    <p:extLst>
      <p:ext uri="{BB962C8B-B14F-4D97-AF65-F5344CB8AC3E}">
        <p14:creationId xmlns:p14="http://schemas.microsoft.com/office/powerpoint/2010/main" val="21428039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shockers</a:t>
            </a:r>
            <a:br>
              <a:rPr lang="en-US" dirty="0"/>
            </a:br>
            <a:r>
              <a:rPr lang="en-US" dirty="0" err="1">
                <a:hlinkClick r:id="rId2"/>
              </a:rPr>
              <a:t>Jobvite</a:t>
            </a:r>
            <a:r>
              <a:rPr lang="en-US" dirty="0">
                <a:hlinkClick r:id="rId2"/>
              </a:rPr>
              <a:t> data 2015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800" b="1" dirty="0"/>
              <a:t>@</a:t>
            </a:r>
            <a:r>
              <a:rPr lang="en-US" sz="1800" b="1" dirty="0" err="1"/>
              <a:t>E_lizaG</a:t>
            </a:r>
            <a:endParaRPr lang="en-US" sz="1800" b="1" dirty="0"/>
          </a:p>
        </p:txBody>
      </p:sp>
      <p:pic>
        <p:nvPicPr>
          <p:cNvPr id="6" name="Picture 5" descr="complex infographic - says 67% of jobseekers using social media use Facebook, 45% use Twitter and 40% use LinkedIn. Ask Eliza for more details!"/>
          <p:cNvPicPr>
            <a:picLocks noChangeAspect="1"/>
          </p:cNvPicPr>
          <p:nvPr/>
        </p:nvPicPr>
        <p:blipFill rotWithShape="1">
          <a:blip r:embed="rId3"/>
          <a:srcRect l="3856" t="19815" r="1639" b="660"/>
          <a:stretch/>
        </p:blipFill>
        <p:spPr>
          <a:xfrm>
            <a:off x="963613" y="1177479"/>
            <a:ext cx="10997862" cy="4645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503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757755" cy="582317"/>
          </a:xfrm>
        </p:spPr>
        <p:txBody>
          <a:bodyPr/>
          <a:lstStyle/>
          <a:p>
            <a:r>
              <a:rPr lang="en-US" dirty="0"/>
              <a:t>Hashtag is #LCBSM</a:t>
            </a:r>
          </a:p>
        </p:txBody>
      </p:sp>
    </p:spTree>
    <p:extLst>
      <p:ext uri="{BB962C8B-B14F-4D97-AF65-F5344CB8AC3E}">
        <p14:creationId xmlns:p14="http://schemas.microsoft.com/office/powerpoint/2010/main" val="3904944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Dreamtime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Where would you like to be working in 1-3 years?</a:t>
            </a:r>
          </a:p>
        </p:txBody>
      </p:sp>
    </p:spTree>
    <p:extLst>
      <p:ext uri="{BB962C8B-B14F-4D97-AF65-F5344CB8AC3E}">
        <p14:creationId xmlns:p14="http://schemas.microsoft.com/office/powerpoint/2010/main" val="170240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dreamjob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8477" y="1701588"/>
            <a:ext cx="6992890" cy="3906731"/>
          </a:xfrm>
        </p:spPr>
        <p:txBody>
          <a:bodyPr>
            <a:normAutofit/>
          </a:bodyPr>
          <a:lstStyle/>
          <a:p>
            <a:r>
              <a:rPr lang="en-US" dirty="0"/>
              <a:t>Where is it, exactly?</a:t>
            </a:r>
          </a:p>
          <a:p>
            <a:r>
              <a:rPr lang="en-US" dirty="0"/>
              <a:t>What are the must-haves?</a:t>
            </a:r>
          </a:p>
          <a:p>
            <a:r>
              <a:rPr lang="en-US" dirty="0"/>
              <a:t>How much will you earn?</a:t>
            </a:r>
          </a:p>
          <a:p>
            <a:r>
              <a:rPr lang="en-US" dirty="0"/>
              <a:t>What will your workspace be like?</a:t>
            </a:r>
          </a:p>
          <a:p>
            <a:r>
              <a:rPr lang="en-US" dirty="0"/>
              <a:t>What is the company culture like?</a:t>
            </a:r>
          </a:p>
          <a:p>
            <a:r>
              <a:rPr lang="en-US" dirty="0"/>
              <a:t>Do you know the name of the company?</a:t>
            </a:r>
          </a:p>
          <a:p>
            <a:r>
              <a:rPr lang="en-US" dirty="0"/>
              <a:t>If you end up there in less or more time will you still be glad you arrived?</a:t>
            </a:r>
          </a:p>
        </p:txBody>
      </p:sp>
    </p:spTree>
    <p:extLst>
      <p:ext uri="{BB962C8B-B14F-4D97-AF65-F5344CB8AC3E}">
        <p14:creationId xmlns:p14="http://schemas.microsoft.com/office/powerpoint/2010/main" val="6060576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a plan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experience can you gain now to get there?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Classes?</a:t>
            </a:r>
          </a:p>
          <a:p>
            <a:r>
              <a:rPr lang="en-US" dirty="0"/>
              <a:t>Volunteering?</a:t>
            </a:r>
          </a:p>
          <a:p>
            <a:r>
              <a:rPr lang="en-US" dirty="0"/>
              <a:t>Networking?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Who do you know along that path?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Influencers</a:t>
            </a:r>
          </a:p>
          <a:p>
            <a:r>
              <a:rPr lang="en-US" dirty="0"/>
              <a:t>Peers</a:t>
            </a:r>
          </a:p>
          <a:p>
            <a:r>
              <a:rPr lang="en-US" dirty="0"/>
              <a:t>Potential Bosses</a:t>
            </a:r>
          </a:p>
          <a:p>
            <a:r>
              <a:rPr lang="en-US" dirty="0"/>
              <a:t>Potential Mentors</a:t>
            </a:r>
          </a:p>
          <a:p>
            <a:r>
              <a:rPr lang="en-US" dirty="0"/>
              <a:t>Potential Mentees</a:t>
            </a:r>
          </a:p>
        </p:txBody>
      </p:sp>
    </p:spTree>
    <p:extLst>
      <p:ext uri="{BB962C8B-B14F-4D97-AF65-F5344CB8AC3E}">
        <p14:creationId xmlns:p14="http://schemas.microsoft.com/office/powerpoint/2010/main" val="21965001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*Gap Analysis – Your guess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6" y="2153721"/>
            <a:ext cx="4595349" cy="2220386"/>
          </a:xfrm>
        </p:spPr>
        <p:txBody>
          <a:bodyPr/>
          <a:lstStyle/>
          <a:p>
            <a:r>
              <a:rPr lang="en-US" dirty="0"/>
              <a:t>Target</a:t>
            </a:r>
          </a:p>
          <a:p>
            <a:pPr lvl="1"/>
            <a:r>
              <a:rPr lang="en-US" dirty="0"/>
              <a:t>How do you describe their brand?</a:t>
            </a:r>
          </a:p>
          <a:p>
            <a:pPr lvl="1"/>
            <a:r>
              <a:rPr lang="en-US" dirty="0"/>
              <a:t>What channels do you guess they are on?</a:t>
            </a:r>
          </a:p>
          <a:p>
            <a:pPr lvl="1"/>
            <a:r>
              <a:rPr lang="en-US" dirty="0"/>
              <a:t>What do you imagine their pain points to be?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150810" y="2153722"/>
            <a:ext cx="5013059" cy="2268154"/>
          </a:xfrm>
        </p:spPr>
        <p:txBody>
          <a:bodyPr/>
          <a:lstStyle/>
          <a:p>
            <a:r>
              <a:rPr lang="en-US" dirty="0"/>
              <a:t>You</a:t>
            </a:r>
          </a:p>
          <a:p>
            <a:pPr lvl="1"/>
            <a:r>
              <a:rPr lang="en-US" dirty="0"/>
              <a:t>What channels are you on?</a:t>
            </a:r>
          </a:p>
          <a:p>
            <a:pPr lvl="1"/>
            <a:r>
              <a:rPr lang="en-US" dirty="0"/>
              <a:t>What topics are you posting about?</a:t>
            </a:r>
          </a:p>
          <a:p>
            <a:pPr lvl="1"/>
            <a:r>
              <a:rPr lang="en-US" dirty="0"/>
              <a:t>What do you have to offer that is unique?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3611354" y="4763070"/>
            <a:ext cx="5078911" cy="16172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Them</a:t>
            </a:r>
          </a:p>
          <a:p>
            <a:pPr lvl="1"/>
            <a:r>
              <a:rPr lang="en-US" dirty="0"/>
              <a:t>What channels do you think your competitors are on?</a:t>
            </a:r>
          </a:p>
          <a:p>
            <a:pPr lvl="1"/>
            <a:r>
              <a:rPr lang="en-US" dirty="0"/>
              <a:t>What topics might they be posting about?</a:t>
            </a:r>
          </a:p>
          <a:p>
            <a:pPr lvl="1"/>
            <a:r>
              <a:rPr lang="en-US" dirty="0"/>
              <a:t>Are any of them potential allies?</a:t>
            </a:r>
          </a:p>
        </p:txBody>
      </p:sp>
    </p:spTree>
    <p:extLst>
      <p:ext uri="{BB962C8B-B14F-4D97-AF65-F5344CB8AC3E}">
        <p14:creationId xmlns:p14="http://schemas.microsoft.com/office/powerpoint/2010/main" val="3579023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Personal brand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1665619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Branding – “Just do it!”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Formulating your brand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Cheshire Cat</a:t>
            </a:r>
            <a:endParaRPr lang="en-US" dirty="0"/>
          </a:p>
          <a:p>
            <a:r>
              <a:rPr lang="en-US" dirty="0"/>
              <a:t>Who are you?</a:t>
            </a:r>
          </a:p>
          <a:p>
            <a:r>
              <a:rPr lang="en-US" dirty="0"/>
              <a:t>What do you do?</a:t>
            </a:r>
          </a:p>
          <a:p>
            <a:r>
              <a:rPr lang="en-US" dirty="0"/>
              <a:t>How are you uniquely qualified?</a:t>
            </a:r>
          </a:p>
          <a:p>
            <a:r>
              <a:rPr lang="en-US" dirty="0"/>
              <a:t>What do you want? </a:t>
            </a:r>
          </a:p>
          <a:p>
            <a:r>
              <a:rPr lang="en-US" dirty="0"/>
              <a:t>Personal statement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Iterate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Pick one thing – it is ok to change and iterate</a:t>
            </a:r>
          </a:p>
          <a:p>
            <a:r>
              <a:rPr lang="en-US" dirty="0"/>
              <a:t>Do what resonates, see where it leads</a:t>
            </a:r>
          </a:p>
        </p:txBody>
      </p:sp>
    </p:spTree>
    <p:extLst>
      <p:ext uri="{BB962C8B-B14F-4D97-AF65-F5344CB8AC3E}">
        <p14:creationId xmlns:p14="http://schemas.microsoft.com/office/powerpoint/2010/main" val="20913531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Social Media History – May 2016</a:t>
            </a:r>
          </a:p>
          <a:p>
            <a:pPr lvl="1"/>
            <a:r>
              <a:rPr lang="en-US" dirty="0"/>
              <a:t>Mega phone - brand advertising radio, newspaper, word of mouth, </a:t>
            </a:r>
            <a:r>
              <a:rPr lang="en-US" dirty="0" err="1"/>
              <a:t>tv</a:t>
            </a:r>
            <a:r>
              <a:rPr lang="en-US" dirty="0"/>
              <a:t>, direct mail.</a:t>
            </a:r>
          </a:p>
          <a:p>
            <a:pPr lvl="1"/>
            <a:r>
              <a:rPr lang="en-US" dirty="0"/>
              <a:t>Web – brochure sites</a:t>
            </a:r>
          </a:p>
          <a:p>
            <a:pPr lvl="1"/>
            <a:r>
              <a:rPr lang="en-US" dirty="0"/>
              <a:t>2.0 – forums, chatrooms</a:t>
            </a:r>
          </a:p>
          <a:p>
            <a:pPr marL="457200" lvl="1" indent="0">
              <a:buNone/>
            </a:pPr>
            <a:r>
              <a:rPr lang="en-US" dirty="0"/>
              <a:t>–are we in 3.0? interactive, mobile – webinars. </a:t>
            </a:r>
          </a:p>
          <a:p>
            <a:r>
              <a:rPr lang="en-US" dirty="0"/>
              <a:t>Pros: Leveled the playing field: remote, mobility issues</a:t>
            </a:r>
          </a:p>
          <a:p>
            <a:pPr marL="228600" lvl="1">
              <a:buFont typeface="Arial" panose="020B0604020202020204" pitchFamily="34" charset="0"/>
              <a:buChar char="•"/>
            </a:pPr>
            <a:r>
              <a:rPr lang="en-US" dirty="0"/>
              <a:t>Cons: Noise! Also, people are GLUED to their phones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Facts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Did you know that sharing pictures and videos improves ratings?</a:t>
            </a:r>
          </a:p>
          <a:p>
            <a:r>
              <a:rPr lang="en-US" dirty="0"/>
              <a:t>More people have a cell than running water</a:t>
            </a:r>
          </a:p>
          <a:p>
            <a:r>
              <a:rPr lang="en-US" dirty="0"/>
              <a:t>What do you guess is the second most searched Search Engine (after Google)?</a:t>
            </a:r>
          </a:p>
        </p:txBody>
      </p:sp>
    </p:spTree>
    <p:extLst>
      <p:ext uri="{BB962C8B-B14F-4D97-AF65-F5344CB8AC3E}">
        <p14:creationId xmlns:p14="http://schemas.microsoft.com/office/powerpoint/2010/main" val="28988273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Facebook Trends</a:t>
            </a:r>
          </a:p>
          <a:p>
            <a:pPr lvl="1"/>
            <a:r>
              <a:rPr lang="en-US" dirty="0"/>
              <a:t>Most popular</a:t>
            </a:r>
          </a:p>
          <a:p>
            <a:pPr lvl="1"/>
            <a:r>
              <a:rPr lang="en-US" dirty="0"/>
              <a:t>Character and opinion</a:t>
            </a:r>
          </a:p>
          <a:p>
            <a:pPr lvl="1"/>
            <a:r>
              <a:rPr lang="en-US" dirty="0"/>
              <a:t>Becoming less personal</a:t>
            </a:r>
          </a:p>
          <a:p>
            <a:pPr lv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Set up a vanity URL</a:t>
            </a:r>
          </a:p>
          <a:p>
            <a:r>
              <a:rPr lang="en-US" dirty="0"/>
              <a:t>Set your privacy settings the way you want them, post some relevant posts publicly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use</a:t>
            </a:r>
          </a:p>
        </p:txBody>
      </p:sp>
    </p:spTree>
    <p:extLst>
      <p:ext uri="{BB962C8B-B14F-4D97-AF65-F5344CB8AC3E}">
        <p14:creationId xmlns:p14="http://schemas.microsoft.com/office/powerpoint/2010/main" val="27120000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Twitter Trends</a:t>
            </a:r>
          </a:p>
          <a:p>
            <a:pPr lvl="1"/>
            <a:r>
              <a:rPr lang="en-US" dirty="0"/>
              <a:t>Searchable</a:t>
            </a:r>
          </a:p>
          <a:p>
            <a:pPr lvl="1"/>
            <a:r>
              <a:rPr lang="en-US" dirty="0"/>
              <a:t>Fast, public</a:t>
            </a:r>
          </a:p>
          <a:p>
            <a:pPr lvl="1"/>
            <a:r>
              <a:rPr lang="en-US" dirty="0"/>
              <a:t>Short, more casual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longtail</a:t>
            </a:r>
            <a:r>
              <a:rPr lang="en-US" dirty="0"/>
              <a:t>” with keywords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Tweet and Retweet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Comment and ask relevant questions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Get a Vanity URL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6889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LinkedIn Trends</a:t>
            </a:r>
          </a:p>
          <a:p>
            <a:pPr lvl="1"/>
            <a:r>
              <a:rPr lang="en-US" dirty="0"/>
              <a:t>Professional Networking</a:t>
            </a:r>
          </a:p>
          <a:p>
            <a:pPr lvl="1"/>
            <a:r>
              <a:rPr lang="en-US" dirty="0"/>
              <a:t>Article posting</a:t>
            </a:r>
          </a:p>
          <a:p>
            <a:pPr lvl="1"/>
            <a:r>
              <a:rPr lang="en-US" dirty="0"/>
              <a:t>News in industry</a:t>
            </a:r>
          </a:p>
          <a:p>
            <a:pPr lvl="1"/>
            <a:r>
              <a:rPr lang="en-US" dirty="0"/>
              <a:t>Opinion about role</a:t>
            </a:r>
          </a:p>
          <a:p>
            <a:pPr lvl="1"/>
            <a:r>
              <a:rPr lang="en-US" dirty="0"/>
              <a:t>Digital resume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Get a vanity URL</a:t>
            </a:r>
          </a:p>
          <a:p>
            <a:r>
              <a:rPr lang="en-US" dirty="0"/>
              <a:t>Post articles related to your field</a:t>
            </a:r>
          </a:p>
          <a:p>
            <a:r>
              <a:rPr lang="en-US" dirty="0"/>
              <a:t>Consider a paid account for advance search capabilities</a:t>
            </a:r>
          </a:p>
          <a:p>
            <a:r>
              <a:rPr lang="en-US" dirty="0"/>
              <a:t>Join a few groups and participate in the conversations there.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860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02726" y="918215"/>
            <a:ext cx="3608017" cy="1151745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Former sign language interpreter and documentary filmmaker</a:t>
            </a:r>
          </a:p>
          <a:p>
            <a:pPr lvl="1"/>
            <a:r>
              <a:rPr lang="en-US" b="1" dirty="0">
                <a:solidFill>
                  <a:schemeClr val="bg2"/>
                </a:solidFill>
              </a:rPr>
              <a:t>Austin Unbound (2011)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402368" y="1150348"/>
            <a:ext cx="3715944" cy="1271305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Digital Marketer</a:t>
            </a:r>
          </a:p>
          <a:p>
            <a:pPr lvl="1"/>
            <a:r>
              <a:rPr lang="en-US" sz="1600" b="1" dirty="0">
                <a:solidFill>
                  <a:schemeClr val="bg2"/>
                </a:solidFill>
              </a:rPr>
              <a:t>Social media </a:t>
            </a:r>
          </a:p>
          <a:p>
            <a:pPr lvl="1"/>
            <a:r>
              <a:rPr lang="en-US" sz="1600" b="1" dirty="0">
                <a:solidFill>
                  <a:schemeClr val="bg2"/>
                </a:solidFill>
              </a:rPr>
              <a:t>Analytics</a:t>
            </a:r>
          </a:p>
          <a:p>
            <a:pPr lvl="1"/>
            <a:r>
              <a:rPr lang="en-US" sz="1600" b="1" dirty="0">
                <a:solidFill>
                  <a:schemeClr val="bg2"/>
                </a:solidFill>
              </a:rPr>
              <a:t>PPC Advertising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02726" y="3843277"/>
            <a:ext cx="3960714" cy="1255771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Late Marketing Manager  @</a:t>
            </a:r>
            <a:r>
              <a:rPr lang="en-US" sz="1600" b="1" dirty="0" err="1">
                <a:solidFill>
                  <a:schemeClr val="bg2"/>
                </a:solidFill>
              </a:rPr>
              <a:t>AccessibilityOz</a:t>
            </a:r>
            <a:endParaRPr lang="en-US" sz="1600" b="1" dirty="0">
              <a:solidFill>
                <a:schemeClr val="bg2"/>
              </a:solidFill>
            </a:endParaRPr>
          </a:p>
          <a:p>
            <a:pPr lvl="1"/>
            <a:r>
              <a:rPr lang="en-US" sz="1600" b="1" dirty="0">
                <a:solidFill>
                  <a:schemeClr val="bg2"/>
                </a:solidFill>
              </a:rPr>
              <a:t>Practiced accessibility across online presence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8402368" y="3843277"/>
            <a:ext cx="3328078" cy="1742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#A11y Evangelist</a:t>
            </a:r>
          </a:p>
          <a:p>
            <a:pPr lvl="1"/>
            <a:r>
              <a:rPr lang="en-US" b="1" dirty="0">
                <a:solidFill>
                  <a:schemeClr val="bg2"/>
                </a:solidFill>
              </a:rPr>
              <a:t>CSUN 2015 &amp; 2016</a:t>
            </a:r>
          </a:p>
          <a:p>
            <a:pPr lvl="1"/>
            <a:r>
              <a:rPr lang="en-US" b="1" dirty="0">
                <a:solidFill>
                  <a:schemeClr val="bg2"/>
                </a:solidFill>
              </a:rPr>
              <a:t>Marketers in Portland</a:t>
            </a:r>
          </a:p>
          <a:p>
            <a:pPr lvl="1"/>
            <a:r>
              <a:rPr lang="en-US" b="1" dirty="0">
                <a:solidFill>
                  <a:schemeClr val="bg2"/>
                </a:solidFill>
              </a:rPr>
              <a:t>My own social channels</a:t>
            </a:r>
          </a:p>
        </p:txBody>
      </p:sp>
    </p:spTree>
    <p:extLst>
      <p:ext uri="{BB962C8B-B14F-4D97-AF65-F5344CB8AC3E}">
        <p14:creationId xmlns:p14="http://schemas.microsoft.com/office/powerpoint/2010/main" val="23564801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Asserting your “brand”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08824" y="1602582"/>
            <a:ext cx="2392274" cy="789227"/>
          </a:xfrm>
        </p:spPr>
        <p:txBody>
          <a:bodyPr/>
          <a:lstStyle/>
          <a:p>
            <a:r>
              <a:rPr lang="en-US" dirty="0"/>
              <a:t>Keep in mind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1808" y="2594246"/>
            <a:ext cx="3407889" cy="3358090"/>
          </a:xfrm>
        </p:spPr>
        <p:txBody>
          <a:bodyPr>
            <a:normAutofit/>
          </a:bodyPr>
          <a:lstStyle/>
          <a:p>
            <a:r>
              <a:rPr lang="en-US" dirty="0"/>
              <a:t>Moving target.</a:t>
            </a:r>
          </a:p>
          <a:p>
            <a:pPr lvl="1"/>
            <a:r>
              <a:rPr lang="en-US" dirty="0"/>
              <a:t>Watch competitors</a:t>
            </a:r>
          </a:p>
          <a:p>
            <a:r>
              <a:rPr lang="en-US" dirty="0"/>
              <a:t>Keywords</a:t>
            </a:r>
          </a:p>
          <a:p>
            <a:r>
              <a:rPr lang="en-US" dirty="0"/>
              <a:t>CTAs</a:t>
            </a:r>
          </a:p>
          <a:p>
            <a:r>
              <a:rPr lang="en-US" dirty="0"/>
              <a:t>KPI’s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66134" y="1045040"/>
            <a:ext cx="3048831" cy="632529"/>
          </a:xfrm>
        </p:spPr>
        <p:txBody>
          <a:bodyPr/>
          <a:lstStyle/>
          <a:p>
            <a:r>
              <a:rPr lang="en-US" dirty="0"/>
              <a:t>Channel ratios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09697" y="1790104"/>
            <a:ext cx="6187589" cy="422383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Facebook</a:t>
            </a:r>
          </a:p>
          <a:p>
            <a:pPr lvl="1"/>
            <a:r>
              <a:rPr lang="en-US" dirty="0"/>
              <a:t>at least half personal</a:t>
            </a:r>
          </a:p>
          <a:p>
            <a:pPr lvl="1"/>
            <a:r>
              <a:rPr lang="en-US" dirty="0"/>
              <a:t>¼ self promotion</a:t>
            </a:r>
          </a:p>
          <a:p>
            <a:pPr lvl="1"/>
            <a:r>
              <a:rPr lang="en-US" dirty="0"/>
              <a:t>Listening (commenting, liking, sharing) 2/3, posting my own content 1/3.</a:t>
            </a:r>
          </a:p>
          <a:p>
            <a:r>
              <a:rPr lang="en-US" dirty="0"/>
              <a:t>Twitter</a:t>
            </a:r>
          </a:p>
          <a:p>
            <a:pPr lvl="1"/>
            <a:r>
              <a:rPr lang="en-US" dirty="0"/>
              <a:t>One of every 5 or 10 personal</a:t>
            </a:r>
          </a:p>
          <a:p>
            <a:pPr lvl="1"/>
            <a:r>
              <a:rPr lang="en-US" dirty="0"/>
              <a:t>4/5 Listening </a:t>
            </a:r>
          </a:p>
          <a:p>
            <a:pPr lvl="1"/>
            <a:r>
              <a:rPr lang="en-US" dirty="0"/>
              <a:t>1/5 self promotion</a:t>
            </a:r>
          </a:p>
          <a:p>
            <a:pPr lvl="1"/>
            <a:endParaRPr lang="en-US" dirty="0"/>
          </a:p>
          <a:p>
            <a:r>
              <a:rPr lang="en-US" dirty="0"/>
              <a:t>LinkedIn</a:t>
            </a:r>
          </a:p>
          <a:p>
            <a:pPr lvl="1"/>
            <a:r>
              <a:rPr lang="en-US" dirty="0"/>
              <a:t>99% professional content (rarely see baby or wedding announcements here, for example)</a:t>
            </a:r>
          </a:p>
          <a:p>
            <a:pPr lvl="1"/>
            <a:r>
              <a:rPr lang="en-US" dirty="0"/>
              <a:t>¼ original </a:t>
            </a:r>
          </a:p>
          <a:p>
            <a:pPr lvl="1"/>
            <a:r>
              <a:rPr lang="en-US" dirty="0"/>
              <a:t>¾ Listening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685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Art of the profile pic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39604193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Photoshoot - physicality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7" y="2153720"/>
            <a:ext cx="8408290" cy="3460811"/>
          </a:xfrm>
        </p:spPr>
        <p:txBody>
          <a:bodyPr>
            <a:normAutofit/>
          </a:bodyPr>
          <a:lstStyle/>
          <a:p>
            <a:r>
              <a:rPr lang="en-US" dirty="0"/>
              <a:t>Body language</a:t>
            </a:r>
          </a:p>
          <a:p>
            <a:pPr lvl="1"/>
            <a:r>
              <a:rPr lang="en-US" dirty="0">
                <a:hlinkClick r:id="rId2"/>
              </a:rPr>
              <a:t>TED Talk – Amy Cuddy</a:t>
            </a:r>
            <a:endParaRPr lang="en-US" dirty="0"/>
          </a:p>
          <a:p>
            <a:r>
              <a:rPr lang="en-US" dirty="0"/>
              <a:t>Duchenne Smile – indicates altruism and cooperation</a:t>
            </a:r>
          </a:p>
          <a:p>
            <a:pPr lvl="1"/>
            <a:r>
              <a:rPr lang="en-US" dirty="0"/>
              <a:t>French doctor said controlled by 2 different parts of brain</a:t>
            </a:r>
          </a:p>
          <a:p>
            <a:pPr lvl="2"/>
            <a:r>
              <a:rPr lang="en-US" dirty="0"/>
              <a:t>Corners of mouth</a:t>
            </a:r>
          </a:p>
          <a:p>
            <a:pPr lvl="2"/>
            <a:r>
              <a:rPr lang="en-US" dirty="0"/>
              <a:t>Cheeks (make crows feet) some say this is emotional and not voluntary</a:t>
            </a:r>
          </a:p>
          <a:p>
            <a:pPr lvl="1"/>
            <a:r>
              <a:rPr lang="en-US" dirty="0"/>
              <a:t>People smile more when they are alone if they imagine others around them</a:t>
            </a:r>
          </a:p>
          <a:p>
            <a:pPr lvl="1"/>
            <a:r>
              <a:rPr lang="en-US" dirty="0"/>
              <a:t>More reading - </a:t>
            </a:r>
            <a:r>
              <a:rPr lang="en-US" dirty="0">
                <a:hlinkClick r:id="rId3"/>
              </a:rPr>
              <a:t>Buffer: Science of Smiling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85139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shoot - Posing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1706493" y="1630778"/>
            <a:ext cx="8386852" cy="4135184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Posing Tips</a:t>
            </a:r>
          </a:p>
          <a:p>
            <a:pPr lvl="2"/>
            <a:r>
              <a:rPr lang="en-US" dirty="0"/>
              <a:t>Jawline with a shadow</a:t>
            </a:r>
          </a:p>
          <a:p>
            <a:pPr lvl="2"/>
            <a:r>
              <a:rPr lang="en-US" dirty="0"/>
              <a:t>Head and shoulders or head to waist</a:t>
            </a:r>
          </a:p>
          <a:p>
            <a:pPr lvl="2"/>
            <a:r>
              <a:rPr lang="en-US" dirty="0"/>
              <a:t>Face camera – can be at a tilt</a:t>
            </a:r>
          </a:p>
          <a:p>
            <a:pPr lvl="2"/>
            <a:r>
              <a:rPr lang="en-US" dirty="0"/>
              <a:t>Comfortable but focused gaze</a:t>
            </a:r>
          </a:p>
          <a:p>
            <a:pPr lvl="2"/>
            <a:r>
              <a:rPr lang="en-US" dirty="0"/>
              <a:t>Updated – looks like you</a:t>
            </a:r>
          </a:p>
          <a:p>
            <a:pPr lvl="2"/>
            <a:r>
              <a:rPr lang="en-US" dirty="0"/>
              <a:t>Head Tilt - engaging</a:t>
            </a:r>
          </a:p>
          <a:p>
            <a:pPr lvl="2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065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Photo shoot – what to wear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1888902" y="2335508"/>
            <a:ext cx="6870701" cy="2562648"/>
          </a:xfrm>
        </p:spPr>
        <p:txBody>
          <a:bodyPr>
            <a:normAutofit/>
          </a:bodyPr>
          <a:lstStyle/>
          <a:p>
            <a:r>
              <a:rPr lang="en-US" dirty="0"/>
              <a:t>Dress</a:t>
            </a:r>
          </a:p>
          <a:p>
            <a:pPr lvl="1"/>
            <a:r>
              <a:rPr lang="en-US" dirty="0"/>
              <a:t>Something you would wear to a work function</a:t>
            </a:r>
          </a:p>
          <a:p>
            <a:pPr lvl="1"/>
            <a:r>
              <a:rPr lang="en-US" dirty="0"/>
              <a:t>A solid color that goes well with your skin tone</a:t>
            </a:r>
          </a:p>
          <a:p>
            <a:pPr lvl="1"/>
            <a:r>
              <a:rPr lang="en-US" dirty="0"/>
              <a:t>No hats</a:t>
            </a:r>
          </a:p>
          <a:p>
            <a:pPr lvl="1"/>
            <a:r>
              <a:rPr lang="en-US" dirty="0"/>
              <a:t>No sexiness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532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Practice your personal statement on a friend or stranger</a:t>
            </a:r>
          </a:p>
          <a:p>
            <a:pPr lvl="1"/>
            <a:r>
              <a:rPr lang="en-US" dirty="0"/>
              <a:t>Check out those physicality links</a:t>
            </a:r>
          </a:p>
          <a:p>
            <a:pPr lvl="1"/>
            <a:r>
              <a:rPr lang="en-US" dirty="0"/>
              <a:t>Be ready at 7:30am tomorrow! Dress for success!</a:t>
            </a:r>
          </a:p>
        </p:txBody>
      </p:sp>
    </p:spTree>
    <p:extLst>
      <p:ext uri="{BB962C8B-B14F-4D97-AF65-F5344CB8AC3E}">
        <p14:creationId xmlns:p14="http://schemas.microsoft.com/office/powerpoint/2010/main" val="1201909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702726" y="918215"/>
            <a:ext cx="3608017" cy="115174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Live in Portland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8402368" y="1150348"/>
            <a:ext cx="3408632" cy="1145177"/>
          </a:xfrm>
        </p:spPr>
        <p:txBody>
          <a:bodyPr>
            <a:no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Love pho &amp; snowshoeing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702726" y="3843277"/>
            <a:ext cx="3960714" cy="1255771"/>
          </a:xfrm>
        </p:spPr>
        <p:txBody>
          <a:bodyPr>
            <a:normAutofit/>
          </a:bodyPr>
          <a:lstStyle/>
          <a:p>
            <a:r>
              <a:rPr lang="en-US" sz="1600" b="1" dirty="0">
                <a:solidFill>
                  <a:schemeClr val="bg2"/>
                </a:solidFill>
              </a:rPr>
              <a:t>Just sold house moving to the suburbs with my wife and cat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8402368" y="3843277"/>
            <a:ext cx="3328078" cy="174261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2"/>
                </a:solidFill>
              </a:rPr>
              <a:t>Quirky sense of humor</a:t>
            </a:r>
          </a:p>
        </p:txBody>
      </p:sp>
    </p:spTree>
    <p:extLst>
      <p:ext uri="{BB962C8B-B14F-4D97-AF65-F5344CB8AC3E}">
        <p14:creationId xmlns:p14="http://schemas.microsoft.com/office/powerpoint/2010/main" val="3487472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a two day training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After it is over you can expect to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Have a deeper understanding of the social media channels</a:t>
            </a:r>
          </a:p>
          <a:p>
            <a:r>
              <a:rPr lang="en-US" dirty="0"/>
              <a:t> Gain a sense of control of your profiles</a:t>
            </a:r>
          </a:p>
          <a:p>
            <a:r>
              <a:rPr lang="en-US" dirty="0"/>
              <a:t>Improve ways to manage first impressions with your “brand”</a:t>
            </a:r>
          </a:p>
          <a:p>
            <a:r>
              <a:rPr lang="en-US" dirty="0"/>
              <a:t>Use social media for career mobility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It also aims to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Be fun</a:t>
            </a:r>
          </a:p>
          <a:p>
            <a:r>
              <a:rPr lang="en-US" dirty="0"/>
              <a:t>Be interactive</a:t>
            </a:r>
          </a:p>
          <a:p>
            <a:r>
              <a:rPr lang="en-US" dirty="0"/>
              <a:t>Be not completely polished</a:t>
            </a:r>
          </a:p>
          <a:p>
            <a:r>
              <a:rPr lang="en-US" dirty="0"/>
              <a:t>Leave unanswered questions</a:t>
            </a:r>
          </a:p>
          <a:p>
            <a:r>
              <a:rPr lang="en-US" dirty="0"/>
              <a:t>Get you saying silly things like “cheese” and “big foot!”</a:t>
            </a:r>
          </a:p>
          <a:p>
            <a:r>
              <a:rPr lang="en-US" dirty="0"/>
              <a:t>Have prizes</a:t>
            </a:r>
          </a:p>
          <a:p>
            <a:r>
              <a:rPr lang="en-US" dirty="0"/>
              <a:t>Empower you to build community around yourself that supports you and believes in you</a:t>
            </a:r>
          </a:p>
        </p:txBody>
      </p:sp>
    </p:spTree>
    <p:extLst>
      <p:ext uri="{BB962C8B-B14F-4D97-AF65-F5344CB8AC3E}">
        <p14:creationId xmlns:p14="http://schemas.microsoft.com/office/powerpoint/2010/main" val="494126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Terminology to listen for and to google – take notes from template at </a:t>
            </a:r>
            <a:r>
              <a:rPr lang="en-US" dirty="0" err="1"/>
              <a:t>lcb</a:t>
            </a:r>
            <a:r>
              <a:rPr lang="en-US" dirty="0"/>
              <a:t>-class-links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718" y="2507589"/>
            <a:ext cx="8374595" cy="2373974"/>
          </a:xfrm>
        </p:spPr>
        <p:txBody>
          <a:bodyPr numCol="2">
            <a:normAutofit fontScale="70000" lnSpcReduction="20000"/>
          </a:bodyPr>
          <a:lstStyle/>
          <a:p>
            <a:r>
              <a:rPr lang="en-US" dirty="0"/>
              <a:t>Social Media Channel </a:t>
            </a:r>
          </a:p>
          <a:p>
            <a:r>
              <a:rPr lang="en-US" dirty="0"/>
              <a:t>KPIs</a:t>
            </a:r>
          </a:p>
          <a:p>
            <a:r>
              <a:rPr lang="en-US" dirty="0"/>
              <a:t>Pain – points</a:t>
            </a:r>
          </a:p>
          <a:p>
            <a:r>
              <a:rPr lang="en-US" dirty="0"/>
              <a:t>Brand</a:t>
            </a:r>
          </a:p>
          <a:p>
            <a:r>
              <a:rPr lang="en-US" dirty="0"/>
              <a:t>Audience</a:t>
            </a:r>
          </a:p>
          <a:p>
            <a:r>
              <a:rPr lang="en-US" dirty="0"/>
              <a:t>Metrics</a:t>
            </a:r>
          </a:p>
          <a:p>
            <a:r>
              <a:rPr lang="en-US" dirty="0"/>
              <a:t>Influencer</a:t>
            </a:r>
          </a:p>
          <a:p>
            <a:r>
              <a:rPr lang="en-US" dirty="0"/>
              <a:t>Target</a:t>
            </a:r>
          </a:p>
          <a:p>
            <a:r>
              <a:rPr lang="en-US" dirty="0"/>
              <a:t>Call to Action (CTA)</a:t>
            </a:r>
          </a:p>
          <a:p>
            <a:r>
              <a:rPr lang="en-US" dirty="0"/>
              <a:t>“A11y”</a:t>
            </a:r>
          </a:p>
          <a:p>
            <a:r>
              <a:rPr lang="en-US" dirty="0"/>
              <a:t>“So-Me” or “</a:t>
            </a:r>
            <a:r>
              <a:rPr lang="en-US" dirty="0" err="1"/>
              <a:t>SoMe</a:t>
            </a:r>
            <a:r>
              <a:rPr lang="en-US" dirty="0"/>
              <a:t>”</a:t>
            </a:r>
          </a:p>
          <a:p>
            <a:r>
              <a:rPr lang="en-US" dirty="0"/>
              <a:t>PWD</a:t>
            </a:r>
          </a:p>
          <a:p>
            <a:r>
              <a:rPr lang="en-US" dirty="0"/>
              <a:t>Network</a:t>
            </a:r>
          </a:p>
          <a:p>
            <a:r>
              <a:rPr lang="en-US" dirty="0" err="1"/>
              <a:t>Longtail</a:t>
            </a:r>
            <a:endParaRPr lang="en-US" dirty="0"/>
          </a:p>
          <a:p>
            <a:r>
              <a:rPr lang="en-US" dirty="0"/>
              <a:t>Career Mobility</a:t>
            </a:r>
          </a:p>
          <a:p>
            <a:r>
              <a:rPr lang="en-US" dirty="0"/>
              <a:t>Keyword</a:t>
            </a:r>
          </a:p>
        </p:txBody>
      </p:sp>
    </p:spTree>
    <p:extLst>
      <p:ext uri="{BB962C8B-B14F-4D97-AF65-F5344CB8AC3E}">
        <p14:creationId xmlns:p14="http://schemas.microsoft.com/office/powerpoint/2010/main" val="524096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Branding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1426" y="2153721"/>
            <a:ext cx="4150515" cy="2684286"/>
          </a:xfrm>
        </p:spPr>
        <p:txBody>
          <a:bodyPr/>
          <a:lstStyle/>
          <a:p>
            <a:r>
              <a:rPr lang="en-US" dirty="0"/>
              <a:t>Intros &amp; branding</a:t>
            </a:r>
          </a:p>
          <a:p>
            <a:pPr lvl="1"/>
            <a:r>
              <a:rPr lang="en-US" dirty="0"/>
              <a:t>Test - EG</a:t>
            </a:r>
          </a:p>
          <a:p>
            <a:pPr lvl="1"/>
            <a:r>
              <a:rPr lang="en-US" dirty="0"/>
              <a:t>Assert your authentic brand – consistent	</a:t>
            </a:r>
          </a:p>
          <a:p>
            <a:pPr lvl="1"/>
            <a:r>
              <a:rPr lang="en-US" dirty="0"/>
              <a:t>Aligning with other brands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>
          <a:xfrm>
            <a:off x="6150810" y="2153721"/>
            <a:ext cx="4282903" cy="1845073"/>
          </a:xfrm>
        </p:spPr>
        <p:txBody>
          <a:bodyPr/>
          <a:lstStyle/>
          <a:p>
            <a:r>
              <a:rPr lang="en-US" dirty="0">
                <a:hlinkClick r:id="rId2"/>
              </a:rPr>
              <a:t>Ellen &amp; Oprah</a:t>
            </a:r>
            <a:endParaRPr lang="en-US" dirty="0"/>
          </a:p>
          <a:p>
            <a:r>
              <a:rPr lang="en-US" dirty="0">
                <a:hlinkClick r:id="rId3"/>
              </a:rPr>
              <a:t>Howard Stern</a:t>
            </a:r>
            <a:endParaRPr lang="en-US" dirty="0"/>
          </a:p>
          <a:p>
            <a:r>
              <a:rPr lang="en-US" dirty="0">
                <a:hlinkClick r:id="rId4"/>
              </a:rPr>
              <a:t>Malala Yousafzai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>
          <a:xfrm>
            <a:off x="4604963" y="4518236"/>
            <a:ext cx="3813060" cy="17938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do you know?</a:t>
            </a:r>
          </a:p>
          <a:p>
            <a:pPr lvl="1"/>
            <a:r>
              <a:rPr lang="en-US" dirty="0"/>
              <a:t>Where might you find them?</a:t>
            </a:r>
          </a:p>
          <a:p>
            <a:pPr lvl="1"/>
            <a:r>
              <a:rPr lang="en-US" dirty="0"/>
              <a:t>What are their values?</a:t>
            </a:r>
          </a:p>
          <a:p>
            <a:pPr lvl="1"/>
            <a:r>
              <a:rPr lang="en-US" dirty="0"/>
              <a:t>Do they have a problem you can help solve?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29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5528" y="376035"/>
            <a:ext cx="10178322" cy="1492132"/>
          </a:xfrm>
        </p:spPr>
        <p:txBody>
          <a:bodyPr/>
          <a:lstStyle/>
          <a:p>
            <a:r>
              <a:rPr lang="en-US" dirty="0"/>
              <a:t>Survey “Top five words”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0149" y="1524746"/>
            <a:ext cx="6515101" cy="4177554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Word cloud with the words </a:t>
            </a:r>
          </a:p>
          <a:p>
            <a:r>
              <a:rPr lang="en-US" dirty="0"/>
              <a:t>useful for connecting with people</a:t>
            </a:r>
          </a:p>
          <a:p>
            <a:r>
              <a:rPr lang="en-US" dirty="0"/>
              <a:t>important, informative, dramatic, busy, connector</a:t>
            </a:r>
          </a:p>
          <a:p>
            <a:r>
              <a:rPr lang="en-US" dirty="0"/>
              <a:t>friends, events, family, status, contacts</a:t>
            </a:r>
          </a:p>
          <a:p>
            <a:r>
              <a:rPr lang="en-US" dirty="0"/>
              <a:t>Not really in to it.</a:t>
            </a:r>
          </a:p>
          <a:p>
            <a:r>
              <a:rPr lang="en-US" dirty="0"/>
              <a:t>cautious, limited, over-exaggerated, </a:t>
            </a:r>
            <a:r>
              <a:rPr lang="en-US" dirty="0" err="1"/>
              <a:t>benificial</a:t>
            </a:r>
            <a:r>
              <a:rPr lang="en-US" dirty="0"/>
              <a:t>, and personal</a:t>
            </a:r>
          </a:p>
          <a:p>
            <a:r>
              <a:rPr lang="en-US" dirty="0"/>
              <a:t>helpful, networking, enjoyable, relaxing, and funny</a:t>
            </a:r>
          </a:p>
          <a:p>
            <a:r>
              <a:rPr lang="en-US" dirty="0" err="1"/>
              <a:t>overwelming</a:t>
            </a:r>
            <a:r>
              <a:rPr lang="en-US" dirty="0"/>
              <a:t>, helpful, informative, resourceful, and over-rated</a:t>
            </a:r>
          </a:p>
          <a:p>
            <a:r>
              <a:rPr lang="en-US" dirty="0"/>
              <a:t>communication, news, weather, sports, and unknown</a:t>
            </a:r>
          </a:p>
          <a:p>
            <a:r>
              <a:rPr lang="en-US" dirty="0"/>
              <a:t>un-private, </a:t>
            </a:r>
            <a:r>
              <a:rPr lang="en-US" dirty="0" err="1"/>
              <a:t>insecuir</a:t>
            </a:r>
            <a:r>
              <a:rPr lang="en-US" dirty="0"/>
              <a:t>, depersonalizing, and informative</a:t>
            </a:r>
          </a:p>
          <a:p>
            <a:r>
              <a:rPr lang="en-US" dirty="0"/>
              <a:t>useful, </a:t>
            </a:r>
            <a:r>
              <a:rPr lang="en-US" dirty="0" err="1"/>
              <a:t>important,unsafe</a:t>
            </a:r>
            <a:r>
              <a:rPr lang="en-US" dirty="0"/>
              <a:t>, informative. drama</a:t>
            </a:r>
          </a:p>
          <a:p>
            <a:r>
              <a:rPr lang="en-US" dirty="0"/>
              <a:t>like, difficult, pictures, informative, and exciting</a:t>
            </a:r>
          </a:p>
          <a:p>
            <a:r>
              <a:rPr lang="en-US" dirty="0"/>
              <a:t>informative, frustrating, </a:t>
            </a:r>
            <a:r>
              <a:rPr lang="en-US" dirty="0" err="1"/>
              <a:t>adictive</a:t>
            </a:r>
            <a:r>
              <a:rPr lang="en-US" dirty="0"/>
              <a:t>, </a:t>
            </a:r>
            <a:r>
              <a:rPr lang="en-US" dirty="0" err="1"/>
              <a:t>ubiquitious</a:t>
            </a:r>
            <a:r>
              <a:rPr lang="en-US" dirty="0"/>
              <a:t>, and </a:t>
            </a:r>
            <a:r>
              <a:rPr lang="en-US" dirty="0" err="1"/>
              <a:t>welming</a:t>
            </a:r>
            <a:endParaRPr lang="en-US" dirty="0"/>
          </a:p>
          <a:p>
            <a:r>
              <a:rPr lang="en-US" dirty="0"/>
              <a:t>Fake, bully, negative, informative, stocker</a:t>
            </a:r>
          </a:p>
          <a:p>
            <a:r>
              <a:rPr lang="en-US" dirty="0"/>
              <a:t>Beneficial, but too often misused.</a:t>
            </a:r>
          </a:p>
          <a:p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624831" y="1430595"/>
            <a:ext cx="8100726" cy="4474906"/>
          </a:xfrm>
        </p:spPr>
      </p:pic>
    </p:spTree>
    <p:extLst>
      <p:ext uri="{BB962C8B-B14F-4D97-AF65-F5344CB8AC3E}">
        <p14:creationId xmlns:p14="http://schemas.microsoft.com/office/powerpoint/2010/main" val="2285554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Survey: my personal network is very active on 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7049" y="2743199"/>
            <a:ext cx="3051175" cy="3095625"/>
          </a:xfrm>
        </p:spPr>
        <p:txBody>
          <a:bodyPr>
            <a:normAutofit/>
          </a:bodyPr>
          <a:lstStyle/>
          <a:p>
            <a:r>
              <a:rPr lang="en-US" dirty="0"/>
              <a:t>Chart Breakdown</a:t>
            </a:r>
          </a:p>
          <a:p>
            <a:pPr lvl="1"/>
            <a:r>
              <a:rPr lang="en-US" dirty="0"/>
              <a:t>43% - very true for almost everyone</a:t>
            </a:r>
          </a:p>
          <a:p>
            <a:pPr lvl="1"/>
            <a:r>
              <a:rPr lang="en-US" dirty="0"/>
              <a:t>43% moderately true</a:t>
            </a:r>
          </a:p>
          <a:p>
            <a:pPr lvl="1"/>
            <a:r>
              <a:rPr lang="en-US" dirty="0"/>
              <a:t>14% untrue for most people</a:t>
            </a:r>
          </a:p>
        </p:txBody>
      </p:sp>
      <p:pic>
        <p:nvPicPr>
          <p:cNvPr id="8" name="Content Placeholder 7" descr="colorful piechart indicates very true for almost everyone I know = orange, not quite, my personal network is moderately active on social media = red, quite untrue for most people in my network = blue"/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15136" t="17079" r="-154"/>
          <a:stretch/>
        </p:blipFill>
        <p:spPr>
          <a:xfrm>
            <a:off x="5581650" y="3200399"/>
            <a:ext cx="5238749" cy="2068519"/>
          </a:xfrm>
        </p:spPr>
      </p:pic>
    </p:spTree>
    <p:extLst>
      <p:ext uri="{BB962C8B-B14F-4D97-AF65-F5344CB8AC3E}">
        <p14:creationId xmlns:p14="http://schemas.microsoft.com/office/powerpoint/2010/main" val="2286678451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5571</TotalTime>
  <Words>1408</Words>
  <Application>Microsoft Office PowerPoint</Application>
  <PresentationFormat>Widescreen</PresentationFormat>
  <Paragraphs>289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Gill Sans MT</vt:lpstr>
      <vt:lpstr>Impact</vt:lpstr>
      <vt:lpstr>Wingdings</vt:lpstr>
      <vt:lpstr>Badge</vt:lpstr>
      <vt:lpstr>Social media &amp; career mobility</vt:lpstr>
      <vt:lpstr>Intro</vt:lpstr>
      <vt:lpstr>PowerPoint Presentation</vt:lpstr>
      <vt:lpstr>PowerPoint Presentation</vt:lpstr>
      <vt:lpstr>This is a two day training</vt:lpstr>
      <vt:lpstr>Terminology to listen for and to google – take notes from template at lcb-class-links</vt:lpstr>
      <vt:lpstr>Branding</vt:lpstr>
      <vt:lpstr>Survey “Top five words”</vt:lpstr>
      <vt:lpstr>Survey: my personal network is very active on social media</vt:lpstr>
      <vt:lpstr>PowerPoint Presentation</vt:lpstr>
      <vt:lpstr>Survey: I typically use Facebook</vt:lpstr>
      <vt:lpstr>Survey: I typically use Twitter</vt:lpstr>
      <vt:lpstr>Survey: I typically use LinkedIn</vt:lpstr>
      <vt:lpstr>Survey: social media will be</vt:lpstr>
      <vt:lpstr>Social media shockers from SHRM 2015 study</vt:lpstr>
      <vt:lpstr>Social media shockers from SHRM 2015 study</vt:lpstr>
      <vt:lpstr>Social media stats – SHRM continued</vt:lpstr>
      <vt:lpstr>Jobseeker stats</vt:lpstr>
      <vt:lpstr>Social media shockers Jobvite data 2015</vt:lpstr>
      <vt:lpstr>Dreamtime</vt:lpstr>
      <vt:lpstr>dreamjob</vt:lpstr>
      <vt:lpstr>Form a plan</vt:lpstr>
      <vt:lpstr>*Gap Analysis – Your guess</vt:lpstr>
      <vt:lpstr>Personal brand</vt:lpstr>
      <vt:lpstr>Branding – “Just do it!”</vt:lpstr>
      <vt:lpstr>Fun Facts</vt:lpstr>
      <vt:lpstr>Tips for use</vt:lpstr>
      <vt:lpstr>Tips for use</vt:lpstr>
      <vt:lpstr>Tips for use</vt:lpstr>
      <vt:lpstr>Asserting your “brand”</vt:lpstr>
      <vt:lpstr>The Art of the profile pic</vt:lpstr>
      <vt:lpstr>Photoshoot - physicality</vt:lpstr>
      <vt:lpstr>Photo shoot - Posing</vt:lpstr>
      <vt:lpstr>Photo shoot – what to wear</vt:lpstr>
      <vt:lpstr>homework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 and Kat Greenwood-Dalton</dc:creator>
  <cp:lastModifiedBy>Eliza and Kat Greenwood-Dalton</cp:lastModifiedBy>
  <cp:revision>103</cp:revision>
  <dcterms:created xsi:type="dcterms:W3CDTF">2016-05-11T23:25:51Z</dcterms:created>
  <dcterms:modified xsi:type="dcterms:W3CDTF">2016-05-27T16:29:23Z</dcterms:modified>
</cp:coreProperties>
</file>